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258" r:id="rId3"/>
    <p:sldId id="263" r:id="rId4"/>
    <p:sldId id="257" r:id="rId5"/>
    <p:sldId id="259" r:id="rId6"/>
    <p:sldId id="260" r:id="rId7"/>
    <p:sldId id="261" r:id="rId8"/>
    <p:sldId id="264" r:id="rId9"/>
    <p:sldId id="265" r:id="rId10"/>
    <p:sldId id="266" r:id="rId11"/>
    <p:sldId id="267" r:id="rId12"/>
    <p:sldId id="268" r:id="rId13"/>
    <p:sldId id="262" r:id="rId14"/>
    <p:sldId id="269" r:id="rId15"/>
    <p:sldId id="270" r:id="rId16"/>
    <p:sldId id="271" r:id="rId17"/>
    <p:sldId id="272" r:id="rId18"/>
    <p:sldId id="273" r:id="rId19"/>
    <p:sldId id="276" r:id="rId20"/>
    <p:sldId id="277" r:id="rId21"/>
    <p:sldId id="278" r:id="rId22"/>
    <p:sldId id="279" r:id="rId23"/>
    <p:sldId id="280" r:id="rId24"/>
    <p:sldId id="281" r:id="rId25"/>
    <p:sldId id="282" r:id="rId26"/>
    <p:sldId id="283" r:id="rId27"/>
    <p:sldId id="284" r:id="rId28"/>
    <p:sldId id="274" r:id="rId29"/>
    <p:sldId id="275" r:id="rId30"/>
    <p:sldId id="285" r:id="rId31"/>
  </p:sldIdLst>
  <p:sldSz cx="9144000" cy="6858000" type="screen4x3"/>
  <p:notesSz cx="6742113" cy="9872663"/>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10" userDrawn="1">
          <p15:clr>
            <a:srgbClr val="A4A3A4"/>
          </p15:clr>
        </p15:guide>
        <p15:guide id="2" pos="212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5B5647"/>
    <a:srgbClr val="9A1D2B"/>
    <a:srgbClr val="BF2F37"/>
    <a:srgbClr val="AAA4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autoAdjust="0"/>
  </p:normalViewPr>
  <p:slideViewPr>
    <p:cSldViewPr>
      <p:cViewPr>
        <p:scale>
          <a:sx n="100" d="100"/>
          <a:sy n="100" d="100"/>
        </p:scale>
        <p:origin x="-1056"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6" d="100"/>
          <a:sy n="86" d="100"/>
        </p:scale>
        <p:origin x="-3174" y="-72"/>
      </p:cViewPr>
      <p:guideLst>
        <p:guide orient="horz" pos="3110"/>
        <p:guide pos="2124"/>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21582" cy="49363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18971" y="1"/>
            <a:ext cx="2921582" cy="49363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23548B5-FA70-4D4C-8E32-BA12EC2572A8}" type="datetimeFigureOut">
              <a:rPr lang="en-GB"/>
              <a:pPr>
                <a:defRPr/>
              </a:pPr>
              <a:t>01/05/17</a:t>
            </a:fld>
            <a:endParaRPr lang="en-GB"/>
          </a:p>
        </p:txBody>
      </p:sp>
      <p:sp>
        <p:nvSpPr>
          <p:cNvPr id="4" name="Footer Placeholder 3"/>
          <p:cNvSpPr>
            <a:spLocks noGrp="1"/>
          </p:cNvSpPr>
          <p:nvPr>
            <p:ph type="ftr" sz="quarter" idx="2"/>
          </p:nvPr>
        </p:nvSpPr>
        <p:spPr>
          <a:xfrm>
            <a:off x="0" y="9377317"/>
            <a:ext cx="2921582" cy="493633"/>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18971" y="9377317"/>
            <a:ext cx="2921582" cy="493633"/>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16DE1D1E-941E-4F12-AF3A-ABFB4B5797F2}" type="slidenum">
              <a:rPr lang="en-GB" altLang="en-US"/>
              <a:pPr/>
              <a:t>‹#›</a:t>
            </a:fld>
            <a:endParaRPr lang="en-GB" altLang="en-US"/>
          </a:p>
        </p:txBody>
      </p:sp>
    </p:spTree>
    <p:extLst>
      <p:ext uri="{BB962C8B-B14F-4D97-AF65-F5344CB8AC3E}">
        <p14:creationId xmlns:p14="http://schemas.microsoft.com/office/powerpoint/2010/main" val="3691140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21582" cy="49363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18971" y="1"/>
            <a:ext cx="2921582" cy="49363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BCAF821-2ED2-4AAA-810F-46E9015C8A91}" type="datetimeFigureOut">
              <a:rPr lang="en-GB"/>
              <a:pPr>
                <a:defRPr/>
              </a:pPr>
              <a:t>01/05/17</a:t>
            </a:fld>
            <a:endParaRPr lang="en-GB"/>
          </a:p>
        </p:txBody>
      </p:sp>
      <p:sp>
        <p:nvSpPr>
          <p:cNvPr id="4" name="Slide Image Placeholder 3"/>
          <p:cNvSpPr>
            <a:spLocks noGrp="1" noRot="1" noChangeAspect="1"/>
          </p:cNvSpPr>
          <p:nvPr>
            <p:ph type="sldImg" idx="2"/>
          </p:nvPr>
        </p:nvSpPr>
        <p:spPr>
          <a:xfrm>
            <a:off x="901700" y="739775"/>
            <a:ext cx="4938713" cy="3703638"/>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4212" y="4689515"/>
            <a:ext cx="5393690" cy="4442698"/>
          </a:xfrm>
          <a:prstGeom prst="rect">
            <a:avLst/>
          </a:prstGeom>
        </p:spPr>
        <p:txBody>
          <a:bodyPr vert="horz" wrap="square" lIns="91440" tIns="45720" rIns="91440" bIns="45720" numCol="1" anchor="t" anchorCtr="0" compatLnSpc="1">
            <a:prstTxWarp prst="textNoShape">
              <a:avLst/>
            </a:prstTxWarp>
            <a:normAutofit/>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6" name="Footer Placeholder 5"/>
          <p:cNvSpPr>
            <a:spLocks noGrp="1"/>
          </p:cNvSpPr>
          <p:nvPr>
            <p:ph type="ftr" sz="quarter" idx="4"/>
          </p:nvPr>
        </p:nvSpPr>
        <p:spPr>
          <a:xfrm>
            <a:off x="0" y="9377317"/>
            <a:ext cx="2921582" cy="493633"/>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18971" y="9377317"/>
            <a:ext cx="2921582" cy="493633"/>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A94EC6B0-55EB-4A9E-8428-B5A47F1632A5}" type="slidenum">
              <a:rPr lang="en-GB" altLang="en-US"/>
              <a:pPr/>
              <a:t>‹#›</a:t>
            </a:fld>
            <a:endParaRPr lang="en-GB" altLang="en-US"/>
          </a:p>
        </p:txBody>
      </p:sp>
    </p:spTree>
    <p:extLst>
      <p:ext uri="{BB962C8B-B14F-4D97-AF65-F5344CB8AC3E}">
        <p14:creationId xmlns:p14="http://schemas.microsoft.com/office/powerpoint/2010/main" val="21204768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smtClean="0"/>
          </a:p>
        </p:txBody>
      </p:sp>
      <p:sp>
        <p:nvSpPr>
          <p:cNvPr id="41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D8F818-22C8-4228-8FB6-56C9F99BCE54}" type="slidenum">
              <a:rPr lang="en-GB" altLang="en-US">
                <a:latin typeface="Calibri" panose="020F0502020204030204" pitchFamily="34" charset="0"/>
              </a:rPr>
              <a:pPr eaLnBrk="1" hangingPunct="1"/>
              <a:t>1</a:t>
            </a:fld>
            <a:endParaRPr lang="en-GB" altLang="en-US">
              <a:latin typeface="Calibri" panose="020F0502020204030204" pitchFamily="34" charset="0"/>
            </a:endParaRPr>
          </a:p>
        </p:txBody>
      </p:sp>
    </p:spTree>
    <p:extLst>
      <p:ext uri="{BB962C8B-B14F-4D97-AF65-F5344CB8AC3E}">
        <p14:creationId xmlns:p14="http://schemas.microsoft.com/office/powerpoint/2010/main" val="3866654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844825"/>
            <a:ext cx="8640960" cy="1470025"/>
          </a:xfrm>
        </p:spPr>
        <p:txBody>
          <a:bodyPr anchor="b">
            <a:normAutofit/>
          </a:bodyPr>
          <a:lstStyle>
            <a:lvl1pPr algn="l">
              <a:defRPr sz="3600">
                <a:solidFill>
                  <a:srgbClr val="9A1D2B"/>
                </a:solidFill>
                <a:latin typeface="Arial" pitchFamily="34" charset="0"/>
                <a:cs typeface="Arial" pitchFamily="34" charset="0"/>
              </a:defRPr>
            </a:lvl1pPr>
          </a:lstStyle>
          <a:p>
            <a:r>
              <a:rPr lang="en-US" smtClean="0"/>
              <a:t>Click to edit Master title style</a:t>
            </a:r>
            <a:endParaRPr lang="en-GB" dirty="0"/>
          </a:p>
        </p:txBody>
      </p:sp>
      <p:sp>
        <p:nvSpPr>
          <p:cNvPr id="3" name="Subtitle 2"/>
          <p:cNvSpPr>
            <a:spLocks noGrp="1"/>
          </p:cNvSpPr>
          <p:nvPr>
            <p:ph type="subTitle" idx="1"/>
          </p:nvPr>
        </p:nvSpPr>
        <p:spPr>
          <a:xfrm>
            <a:off x="251520" y="3356992"/>
            <a:ext cx="8640960" cy="17526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Footer Placeholder 4"/>
          <p:cNvSpPr>
            <a:spLocks noGrp="1"/>
          </p:cNvSpPr>
          <p:nvPr>
            <p:ph type="ftr" sz="quarter" idx="10"/>
          </p:nvPr>
        </p:nvSpPr>
        <p:spPr/>
        <p:txBody>
          <a:bodyPr/>
          <a:lstStyle>
            <a:lvl1pPr>
              <a:defRPr/>
            </a:lvl1pPr>
          </a:lstStyle>
          <a:p>
            <a:pPr>
              <a:defRPr/>
            </a:pPr>
            <a:endParaRPr lang="en-GB"/>
          </a:p>
        </p:txBody>
      </p:sp>
      <p:sp>
        <p:nvSpPr>
          <p:cNvPr id="5" name="Slide Number Placeholder 5"/>
          <p:cNvSpPr>
            <a:spLocks noGrp="1"/>
          </p:cNvSpPr>
          <p:nvPr>
            <p:ph type="sldNum" sz="quarter" idx="11"/>
          </p:nvPr>
        </p:nvSpPr>
        <p:spPr/>
        <p:txBody>
          <a:bodyPr/>
          <a:lstStyle>
            <a:lvl1pPr>
              <a:defRPr/>
            </a:lvl1pPr>
          </a:lstStyle>
          <a:p>
            <a:fld id="{92547C4E-9C3A-4ADA-B4E9-58F1629D87C8}" type="slidenum">
              <a:rPr lang="en-GB" altLang="en-US"/>
              <a:pPr/>
              <a:t>‹#›</a:t>
            </a:fld>
            <a:endParaRPr lang="en-GB" altLang="en-US"/>
          </a:p>
        </p:txBody>
      </p:sp>
      <p:sp>
        <p:nvSpPr>
          <p:cNvPr id="6" name="Date Placeholder 6"/>
          <p:cNvSpPr>
            <a:spLocks noGrp="1"/>
          </p:cNvSpPr>
          <p:nvPr>
            <p:ph type="dt" sz="half" idx="12"/>
          </p:nvPr>
        </p:nvSpPr>
        <p:spPr/>
        <p:txBody>
          <a:bodyPr/>
          <a:lstStyle>
            <a:lvl1pPr>
              <a:defRPr/>
            </a:lvl1pPr>
          </a:lstStyle>
          <a:p>
            <a:pPr>
              <a:defRPr/>
            </a:pPr>
            <a:fld id="{C1FD5563-E154-4E13-9441-2F444BA8A224}" type="datetime4">
              <a:rPr lang="en-GB"/>
              <a:pPr>
                <a:defRPr/>
              </a:pPr>
              <a:t>May 1, 2017</a:t>
            </a:fld>
            <a:endParaRPr lang="en-GB" dirty="0"/>
          </a:p>
        </p:txBody>
      </p:sp>
    </p:spTree>
    <p:extLst>
      <p:ext uri="{BB962C8B-B14F-4D97-AF65-F5344CB8AC3E}">
        <p14:creationId xmlns:p14="http://schemas.microsoft.com/office/powerpoint/2010/main" val="2973448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196752"/>
            <a:ext cx="8640960" cy="1143000"/>
          </a:xfrm>
        </p:spPr>
        <p:txBody>
          <a:bodyPr anchor="b">
            <a:normAutofit/>
          </a:bodyPr>
          <a:lstStyle>
            <a:lvl1pPr algn="l">
              <a:defRPr sz="3200">
                <a:solidFill>
                  <a:srgbClr val="9A1D2B"/>
                </a:solidFill>
                <a:latin typeface="Arial" pitchFamily="34" charset="0"/>
                <a:cs typeface="Arial"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251520" y="2420889"/>
            <a:ext cx="8640960" cy="3705275"/>
          </a:xfrm>
        </p:spPr>
        <p:txBody>
          <a:bodyPr/>
          <a:lstStyle>
            <a:lvl5pPr>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4"/>
          <p:cNvSpPr>
            <a:spLocks noGrp="1"/>
          </p:cNvSpPr>
          <p:nvPr>
            <p:ph type="ftr" sz="quarter" idx="10"/>
          </p:nvPr>
        </p:nvSpPr>
        <p:spPr/>
        <p:txBody>
          <a:bodyPr/>
          <a:lstStyle>
            <a:lvl1pPr>
              <a:defRPr/>
            </a:lvl1pPr>
          </a:lstStyle>
          <a:p>
            <a:pPr>
              <a:defRPr/>
            </a:pPr>
            <a:endParaRPr lang="en-GB"/>
          </a:p>
        </p:txBody>
      </p:sp>
      <p:sp>
        <p:nvSpPr>
          <p:cNvPr id="5" name="Slide Number Placeholder 5"/>
          <p:cNvSpPr>
            <a:spLocks noGrp="1"/>
          </p:cNvSpPr>
          <p:nvPr>
            <p:ph type="sldNum" sz="quarter" idx="11"/>
          </p:nvPr>
        </p:nvSpPr>
        <p:spPr/>
        <p:txBody>
          <a:bodyPr/>
          <a:lstStyle>
            <a:lvl1pPr>
              <a:defRPr/>
            </a:lvl1pPr>
          </a:lstStyle>
          <a:p>
            <a:fld id="{1D36D0FC-911D-4D4B-96F7-EC403F186C4B}" type="slidenum">
              <a:rPr lang="en-GB" altLang="en-US"/>
              <a:pPr/>
              <a:t>‹#›</a:t>
            </a:fld>
            <a:endParaRPr lang="en-GB" altLang="en-US"/>
          </a:p>
        </p:txBody>
      </p:sp>
      <p:sp>
        <p:nvSpPr>
          <p:cNvPr id="6" name="Date Placeholder 6"/>
          <p:cNvSpPr>
            <a:spLocks noGrp="1"/>
          </p:cNvSpPr>
          <p:nvPr>
            <p:ph type="dt" sz="half" idx="12"/>
          </p:nvPr>
        </p:nvSpPr>
        <p:spPr/>
        <p:txBody>
          <a:bodyPr/>
          <a:lstStyle>
            <a:lvl1pPr>
              <a:defRPr/>
            </a:lvl1pPr>
          </a:lstStyle>
          <a:p>
            <a:pPr>
              <a:defRPr/>
            </a:pPr>
            <a:fld id="{C0CB26C9-8718-4EC1-97EE-9ABFC149F770}" type="datetime4">
              <a:rPr lang="en-GB"/>
              <a:pPr>
                <a:defRPr/>
              </a:pPr>
              <a:t>May 1, 2017</a:t>
            </a:fld>
            <a:endParaRPr lang="en-GB" dirty="0"/>
          </a:p>
        </p:txBody>
      </p:sp>
    </p:spTree>
    <p:extLst>
      <p:ext uri="{BB962C8B-B14F-4D97-AF65-F5344CB8AC3E}">
        <p14:creationId xmlns:p14="http://schemas.microsoft.com/office/powerpoint/2010/main" val="3218040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96752"/>
            <a:ext cx="8640960" cy="4929411"/>
          </a:xfrm>
        </p:spPr>
        <p:txBody>
          <a:bodyPr/>
          <a:lstStyle>
            <a:lvl5pPr>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4"/>
          <p:cNvSpPr>
            <a:spLocks noGrp="1"/>
          </p:cNvSpPr>
          <p:nvPr>
            <p:ph type="ftr" sz="quarter" idx="10"/>
          </p:nvPr>
        </p:nvSpPr>
        <p:spPr/>
        <p:txBody>
          <a:bodyPr/>
          <a:lstStyle>
            <a:lvl1pPr>
              <a:defRPr/>
            </a:lvl1pPr>
          </a:lstStyle>
          <a:p>
            <a:pPr>
              <a:defRPr/>
            </a:pPr>
            <a:endParaRPr lang="en-GB"/>
          </a:p>
        </p:txBody>
      </p:sp>
      <p:sp>
        <p:nvSpPr>
          <p:cNvPr id="5" name="Slide Number Placeholder 5"/>
          <p:cNvSpPr>
            <a:spLocks noGrp="1"/>
          </p:cNvSpPr>
          <p:nvPr>
            <p:ph type="sldNum" sz="quarter" idx="11"/>
          </p:nvPr>
        </p:nvSpPr>
        <p:spPr/>
        <p:txBody>
          <a:bodyPr/>
          <a:lstStyle>
            <a:lvl1pPr>
              <a:defRPr/>
            </a:lvl1pPr>
          </a:lstStyle>
          <a:p>
            <a:fld id="{69225CA1-BD8A-477C-8764-D1B5165E0B30}" type="slidenum">
              <a:rPr lang="en-GB" altLang="en-US"/>
              <a:pPr/>
              <a:t>‹#›</a:t>
            </a:fld>
            <a:endParaRPr lang="en-GB" altLang="en-US"/>
          </a:p>
        </p:txBody>
      </p:sp>
      <p:sp>
        <p:nvSpPr>
          <p:cNvPr id="6" name="Date Placeholder 6"/>
          <p:cNvSpPr>
            <a:spLocks noGrp="1"/>
          </p:cNvSpPr>
          <p:nvPr>
            <p:ph type="dt" sz="half" idx="12"/>
          </p:nvPr>
        </p:nvSpPr>
        <p:spPr/>
        <p:txBody>
          <a:bodyPr/>
          <a:lstStyle>
            <a:lvl1pPr>
              <a:defRPr/>
            </a:lvl1pPr>
          </a:lstStyle>
          <a:p>
            <a:pPr>
              <a:defRPr/>
            </a:pPr>
            <a:fld id="{D9817099-3D39-490A-AEB6-6FC18733ECA5}" type="datetime4">
              <a:rPr lang="en-GB"/>
              <a:pPr>
                <a:defRPr/>
              </a:pPr>
              <a:t>May 1, 2017</a:t>
            </a:fld>
            <a:endParaRPr lang="en-GB" dirty="0"/>
          </a:p>
        </p:txBody>
      </p:sp>
    </p:spTree>
    <p:extLst>
      <p:ext uri="{BB962C8B-B14F-4D97-AF65-F5344CB8AC3E}">
        <p14:creationId xmlns:p14="http://schemas.microsoft.com/office/powerpoint/2010/main" val="29807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1277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1277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pPr>
              <a:defRPr/>
            </a:pPr>
            <a:endParaRPr lang="en-GB"/>
          </a:p>
        </p:txBody>
      </p:sp>
      <p:sp>
        <p:nvSpPr>
          <p:cNvPr id="6" name="Slide Number Placeholder 5"/>
          <p:cNvSpPr>
            <a:spLocks noGrp="1"/>
          </p:cNvSpPr>
          <p:nvPr>
            <p:ph type="sldNum" sz="quarter" idx="11"/>
          </p:nvPr>
        </p:nvSpPr>
        <p:spPr/>
        <p:txBody>
          <a:bodyPr/>
          <a:lstStyle>
            <a:lvl1pPr>
              <a:defRPr/>
            </a:lvl1pPr>
          </a:lstStyle>
          <a:p>
            <a:fld id="{051A3893-D006-4E0D-B7D1-C39074C2AA9A}" type="slidenum">
              <a:rPr lang="en-GB" altLang="en-US"/>
              <a:pPr/>
              <a:t>‹#›</a:t>
            </a:fld>
            <a:endParaRPr lang="en-GB" altLang="en-US"/>
          </a:p>
        </p:txBody>
      </p:sp>
      <p:sp>
        <p:nvSpPr>
          <p:cNvPr id="7" name="Date Placeholder 6"/>
          <p:cNvSpPr>
            <a:spLocks noGrp="1"/>
          </p:cNvSpPr>
          <p:nvPr>
            <p:ph type="dt" sz="half" idx="12"/>
          </p:nvPr>
        </p:nvSpPr>
        <p:spPr/>
        <p:txBody>
          <a:bodyPr/>
          <a:lstStyle>
            <a:lvl1pPr>
              <a:defRPr/>
            </a:lvl1pPr>
          </a:lstStyle>
          <a:p>
            <a:pPr>
              <a:defRPr/>
            </a:pPr>
            <a:fld id="{95F0D34E-DB7D-4E8C-BEF0-DEFEC303C860}" type="datetime4">
              <a:rPr lang="en-GB"/>
              <a:pPr>
                <a:defRPr/>
              </a:pPr>
              <a:t>May 1, 2017</a:t>
            </a:fld>
            <a:endParaRPr lang="en-GB" dirty="0"/>
          </a:p>
        </p:txBody>
      </p:sp>
    </p:spTree>
    <p:extLst>
      <p:ext uri="{BB962C8B-B14F-4D97-AF65-F5344CB8AC3E}">
        <p14:creationId xmlns:p14="http://schemas.microsoft.com/office/powerpoint/2010/main" val="57865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268760"/>
            <a:ext cx="5486400" cy="417646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792288" y="5445225"/>
            <a:ext cx="5486400" cy="6549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GB"/>
          </a:p>
        </p:txBody>
      </p:sp>
      <p:sp>
        <p:nvSpPr>
          <p:cNvPr id="6" name="Slide Number Placeholder 5"/>
          <p:cNvSpPr>
            <a:spLocks noGrp="1"/>
          </p:cNvSpPr>
          <p:nvPr>
            <p:ph type="sldNum" sz="quarter" idx="11"/>
          </p:nvPr>
        </p:nvSpPr>
        <p:spPr/>
        <p:txBody>
          <a:bodyPr/>
          <a:lstStyle>
            <a:lvl1pPr>
              <a:defRPr/>
            </a:lvl1pPr>
          </a:lstStyle>
          <a:p>
            <a:fld id="{FEC49CD5-F4A2-479A-AA28-DC0320F90434}" type="slidenum">
              <a:rPr lang="en-GB" altLang="en-US"/>
              <a:pPr/>
              <a:t>‹#›</a:t>
            </a:fld>
            <a:endParaRPr lang="en-GB" altLang="en-US"/>
          </a:p>
        </p:txBody>
      </p:sp>
      <p:sp>
        <p:nvSpPr>
          <p:cNvPr id="7" name="Date Placeholder 6"/>
          <p:cNvSpPr>
            <a:spLocks noGrp="1"/>
          </p:cNvSpPr>
          <p:nvPr>
            <p:ph type="dt" sz="half" idx="12"/>
          </p:nvPr>
        </p:nvSpPr>
        <p:spPr/>
        <p:txBody>
          <a:bodyPr/>
          <a:lstStyle>
            <a:lvl1pPr>
              <a:defRPr/>
            </a:lvl1pPr>
          </a:lstStyle>
          <a:p>
            <a:pPr>
              <a:defRPr/>
            </a:pPr>
            <a:fld id="{65062451-8A57-47E2-9245-7B2BFEFE0B9C}" type="datetime4">
              <a:rPr lang="en-GB"/>
              <a:pPr>
                <a:defRPr/>
              </a:pPr>
              <a:t>May 1, 2017</a:t>
            </a:fld>
            <a:endParaRPr lang="en-GB" dirty="0"/>
          </a:p>
        </p:txBody>
      </p:sp>
    </p:spTree>
    <p:extLst>
      <p:ext uri="{BB962C8B-B14F-4D97-AF65-F5344CB8AC3E}">
        <p14:creationId xmlns:p14="http://schemas.microsoft.com/office/powerpoint/2010/main" val="1596344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n-GB"/>
          </a:p>
        </p:txBody>
      </p:sp>
      <p:sp>
        <p:nvSpPr>
          <p:cNvPr id="3" name="Slide Number Placeholder 5"/>
          <p:cNvSpPr>
            <a:spLocks noGrp="1"/>
          </p:cNvSpPr>
          <p:nvPr>
            <p:ph type="sldNum" sz="quarter" idx="11"/>
          </p:nvPr>
        </p:nvSpPr>
        <p:spPr/>
        <p:txBody>
          <a:bodyPr/>
          <a:lstStyle>
            <a:lvl1pPr>
              <a:defRPr/>
            </a:lvl1pPr>
          </a:lstStyle>
          <a:p>
            <a:fld id="{A2A04624-B06B-4E3D-8B70-5B6783AF2176}" type="slidenum">
              <a:rPr lang="en-GB" altLang="en-US"/>
              <a:pPr/>
              <a:t>‹#›</a:t>
            </a:fld>
            <a:endParaRPr lang="en-GB" altLang="en-US"/>
          </a:p>
        </p:txBody>
      </p:sp>
      <p:sp>
        <p:nvSpPr>
          <p:cNvPr id="4" name="Date Placeholder 6"/>
          <p:cNvSpPr>
            <a:spLocks noGrp="1"/>
          </p:cNvSpPr>
          <p:nvPr>
            <p:ph type="dt" sz="half" idx="12"/>
          </p:nvPr>
        </p:nvSpPr>
        <p:spPr/>
        <p:txBody>
          <a:bodyPr/>
          <a:lstStyle>
            <a:lvl1pPr>
              <a:defRPr/>
            </a:lvl1pPr>
          </a:lstStyle>
          <a:p>
            <a:pPr>
              <a:defRPr/>
            </a:pPr>
            <a:fld id="{EB61EDB7-407B-4330-BE5D-718BA2782656}" type="datetime4">
              <a:rPr lang="en-GB"/>
              <a:pPr>
                <a:defRPr/>
              </a:pPr>
              <a:t>May 1, 2017</a:t>
            </a:fld>
            <a:endParaRPr lang="en-GB" dirty="0"/>
          </a:p>
        </p:txBody>
      </p:sp>
    </p:spTree>
    <p:extLst>
      <p:ext uri="{BB962C8B-B14F-4D97-AF65-F5344CB8AC3E}">
        <p14:creationId xmlns:p14="http://schemas.microsoft.com/office/powerpoint/2010/main" val="35819512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png"/><Relationship Id="rId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pic>
        <p:nvPicPr>
          <p:cNvPr id="1028" name="Picture 7" descr="logo-ltr.tif"/>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250825" y="285750"/>
            <a:ext cx="1944688"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250825" y="1079500"/>
            <a:ext cx="8642350"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250825" y="6165850"/>
            <a:ext cx="8642350"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031" name="Picture 11" descr="address.gif"/>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400925" y="6237288"/>
            <a:ext cx="14922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ooter Placeholder 4"/>
          <p:cNvSpPr>
            <a:spLocks noGrp="1"/>
          </p:cNvSpPr>
          <p:nvPr>
            <p:ph type="ftr" sz="quarter" idx="3"/>
          </p:nvPr>
        </p:nvSpPr>
        <p:spPr>
          <a:xfrm>
            <a:off x="128588" y="6246813"/>
            <a:ext cx="386715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endParaRPr lang="en-GB"/>
          </a:p>
        </p:txBody>
      </p:sp>
      <p:sp>
        <p:nvSpPr>
          <p:cNvPr id="18" name="Slide Number Placeholder 5"/>
          <p:cNvSpPr>
            <a:spLocks noGrp="1"/>
          </p:cNvSpPr>
          <p:nvPr>
            <p:ph type="sldNum" sz="quarter" idx="4"/>
          </p:nvPr>
        </p:nvSpPr>
        <p:spPr>
          <a:xfrm>
            <a:off x="4211638" y="6251575"/>
            <a:ext cx="720725"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fld id="{8DE29B8C-E5AE-49B1-BAD3-B06B65B43F42}" type="slidenum">
              <a:rPr lang="en-GB" altLang="en-US"/>
              <a:pPr/>
              <a:t>‹#›</a:t>
            </a:fld>
            <a:endParaRPr lang="en-GB" altLang="en-US"/>
          </a:p>
        </p:txBody>
      </p:sp>
      <p:sp>
        <p:nvSpPr>
          <p:cNvPr id="20" name="Date Placeholder 6"/>
          <p:cNvSpPr>
            <a:spLocks noGrp="1"/>
          </p:cNvSpPr>
          <p:nvPr>
            <p:ph type="dt" sz="half" idx="2"/>
          </p:nvPr>
        </p:nvSpPr>
        <p:spPr>
          <a:xfrm>
            <a:off x="6732588" y="620713"/>
            <a:ext cx="2133600" cy="365125"/>
          </a:xfrm>
          <a:prstGeom prst="rect">
            <a:avLst/>
          </a:prstGeom>
        </p:spPr>
        <p:txBody>
          <a:bodyPr/>
          <a:lstStyle>
            <a:lvl1pPr algn="r" fontAlgn="auto">
              <a:spcBef>
                <a:spcPts val="0"/>
              </a:spcBef>
              <a:spcAft>
                <a:spcPts val="0"/>
              </a:spcAft>
              <a:defRPr sz="1200">
                <a:solidFill>
                  <a:srgbClr val="898989"/>
                </a:solidFill>
                <a:latin typeface="Arial" pitchFamily="34" charset="0"/>
                <a:cs typeface="Arial" pitchFamily="34" charset="0"/>
              </a:defRPr>
            </a:lvl1pPr>
          </a:lstStyle>
          <a:p>
            <a:pPr>
              <a:defRPr/>
            </a:pPr>
            <a:fld id="{FAE2064C-70B6-43A2-9D7B-FC29BF086CC4}" type="datetime4">
              <a:rPr lang="en-GB"/>
              <a:pPr>
                <a:defRPr/>
              </a:pPr>
              <a:t>May 1, 2017</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p:txStyles>
    <p:titleStyle>
      <a:lvl1pPr algn="l" rtl="0" eaLnBrk="1" fontAlgn="base" hangingPunct="1">
        <a:spcBef>
          <a:spcPct val="0"/>
        </a:spcBef>
        <a:spcAft>
          <a:spcPct val="0"/>
        </a:spcAft>
        <a:defRPr sz="3200" kern="1200">
          <a:solidFill>
            <a:srgbClr val="9A1D2B"/>
          </a:solidFill>
          <a:latin typeface="Arial" pitchFamily="34" charset="0"/>
          <a:ea typeface="+mj-ea"/>
          <a:cs typeface="Arial" pitchFamily="34" charset="0"/>
        </a:defRPr>
      </a:lvl1pPr>
      <a:lvl2pPr algn="l" rtl="0" eaLnBrk="1" fontAlgn="base" hangingPunct="1">
        <a:spcBef>
          <a:spcPct val="0"/>
        </a:spcBef>
        <a:spcAft>
          <a:spcPct val="0"/>
        </a:spcAft>
        <a:defRPr sz="3200">
          <a:solidFill>
            <a:srgbClr val="9A1D2B"/>
          </a:solidFill>
          <a:latin typeface="Arial" charset="0"/>
          <a:cs typeface="Arial" charset="0"/>
        </a:defRPr>
      </a:lvl2pPr>
      <a:lvl3pPr algn="l" rtl="0" eaLnBrk="1" fontAlgn="base" hangingPunct="1">
        <a:spcBef>
          <a:spcPct val="0"/>
        </a:spcBef>
        <a:spcAft>
          <a:spcPct val="0"/>
        </a:spcAft>
        <a:defRPr sz="3200">
          <a:solidFill>
            <a:srgbClr val="9A1D2B"/>
          </a:solidFill>
          <a:latin typeface="Arial" charset="0"/>
          <a:cs typeface="Arial" charset="0"/>
        </a:defRPr>
      </a:lvl3pPr>
      <a:lvl4pPr algn="l" rtl="0" eaLnBrk="1" fontAlgn="base" hangingPunct="1">
        <a:spcBef>
          <a:spcPct val="0"/>
        </a:spcBef>
        <a:spcAft>
          <a:spcPct val="0"/>
        </a:spcAft>
        <a:defRPr sz="3200">
          <a:solidFill>
            <a:srgbClr val="9A1D2B"/>
          </a:solidFill>
          <a:latin typeface="Arial" charset="0"/>
          <a:cs typeface="Arial" charset="0"/>
        </a:defRPr>
      </a:lvl4pPr>
      <a:lvl5pPr algn="l" rtl="0" eaLnBrk="1" fontAlgn="base" hangingPunct="1">
        <a:spcBef>
          <a:spcPct val="0"/>
        </a:spcBef>
        <a:spcAft>
          <a:spcPct val="0"/>
        </a:spcAft>
        <a:defRPr sz="3200">
          <a:solidFill>
            <a:srgbClr val="9A1D2B"/>
          </a:solidFill>
          <a:latin typeface="Arial" charset="0"/>
          <a:cs typeface="Arial" charset="0"/>
        </a:defRPr>
      </a:lvl5pPr>
      <a:lvl6pPr marL="457200" algn="l" rtl="0" eaLnBrk="1" fontAlgn="base" hangingPunct="1">
        <a:spcBef>
          <a:spcPct val="0"/>
        </a:spcBef>
        <a:spcAft>
          <a:spcPct val="0"/>
        </a:spcAft>
        <a:defRPr sz="3200">
          <a:solidFill>
            <a:srgbClr val="9A1D2B"/>
          </a:solidFill>
          <a:latin typeface="Arial" charset="0"/>
          <a:cs typeface="Arial" charset="0"/>
        </a:defRPr>
      </a:lvl6pPr>
      <a:lvl7pPr marL="914400" algn="l" rtl="0" eaLnBrk="1" fontAlgn="base" hangingPunct="1">
        <a:spcBef>
          <a:spcPct val="0"/>
        </a:spcBef>
        <a:spcAft>
          <a:spcPct val="0"/>
        </a:spcAft>
        <a:defRPr sz="3200">
          <a:solidFill>
            <a:srgbClr val="9A1D2B"/>
          </a:solidFill>
          <a:latin typeface="Arial" charset="0"/>
          <a:cs typeface="Arial" charset="0"/>
        </a:defRPr>
      </a:lvl7pPr>
      <a:lvl8pPr marL="1371600" algn="l" rtl="0" eaLnBrk="1" fontAlgn="base" hangingPunct="1">
        <a:spcBef>
          <a:spcPct val="0"/>
        </a:spcBef>
        <a:spcAft>
          <a:spcPct val="0"/>
        </a:spcAft>
        <a:defRPr sz="3200">
          <a:solidFill>
            <a:srgbClr val="9A1D2B"/>
          </a:solidFill>
          <a:latin typeface="Arial" charset="0"/>
          <a:cs typeface="Arial" charset="0"/>
        </a:defRPr>
      </a:lvl8pPr>
      <a:lvl9pPr marL="1828800" algn="l" rtl="0" eaLnBrk="1" fontAlgn="base" hangingPunct="1">
        <a:spcBef>
          <a:spcPct val="0"/>
        </a:spcBef>
        <a:spcAft>
          <a:spcPct val="0"/>
        </a:spcAft>
        <a:defRPr sz="3200">
          <a:solidFill>
            <a:srgbClr val="9A1D2B"/>
          </a:solidFill>
          <a:latin typeface="Arial" charset="0"/>
          <a:cs typeface="Arial"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rgbClr val="BF2F37"/>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m.Pieraccini@Bristol.ac.u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cologiesandidentities.blogs.ilrt.or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50825" y="1844675"/>
            <a:ext cx="8642350" cy="1470025"/>
          </a:xfrm>
        </p:spPr>
        <p:txBody>
          <a:bodyPr/>
          <a:lstStyle/>
          <a:p>
            <a:pPr eaLnBrk="1" hangingPunct="1"/>
            <a:r>
              <a:rPr lang="en-GB" altLang="en-US" dirty="0" smtClean="0"/>
              <a:t>Environmental Law- Lecture 13: Protected Areas at Sea</a:t>
            </a:r>
          </a:p>
        </p:txBody>
      </p:sp>
      <p:sp>
        <p:nvSpPr>
          <p:cNvPr id="2051" name="Subtitle 2"/>
          <p:cNvSpPr>
            <a:spLocks noGrp="1"/>
          </p:cNvSpPr>
          <p:nvPr>
            <p:ph type="subTitle" idx="1"/>
          </p:nvPr>
        </p:nvSpPr>
        <p:spPr>
          <a:xfrm>
            <a:off x="250825" y="3357563"/>
            <a:ext cx="8642350" cy="1752600"/>
          </a:xfrm>
        </p:spPr>
        <p:txBody>
          <a:bodyPr/>
          <a:lstStyle/>
          <a:p>
            <a:pPr eaLnBrk="1" hangingPunct="1"/>
            <a:r>
              <a:rPr lang="en-GB" altLang="en-US" dirty="0" smtClean="0"/>
              <a:t>Dr Margherita Pieraccini (</a:t>
            </a:r>
            <a:r>
              <a:rPr lang="en-GB" altLang="en-US" dirty="0" smtClean="0">
                <a:hlinkClick r:id="rId3"/>
              </a:rPr>
              <a:t>m.Pieraccini@Bristol.ac.uk</a:t>
            </a:r>
            <a:r>
              <a:rPr lang="en-GB" altLang="en-US" dirty="0" smtClean="0"/>
              <a:t>) </a:t>
            </a:r>
          </a:p>
        </p:txBody>
      </p:sp>
      <p:sp>
        <p:nvSpPr>
          <p:cNvPr id="2052" name="Date Placeholder 3"/>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fld id="{3297FD52-72A2-4158-BDAD-3F1D4E8F3450}" type="datetime4">
              <a:rPr lang="en-GB" altLang="en-US" smtClean="0">
                <a:solidFill>
                  <a:srgbClr val="898989"/>
                </a:solidFill>
              </a:rPr>
              <a:pPr eaLnBrk="1" fontAlgn="base" hangingPunct="1">
                <a:spcBef>
                  <a:spcPct val="0"/>
                </a:spcBef>
                <a:spcAft>
                  <a:spcPct val="0"/>
                </a:spcAft>
              </a:pPr>
              <a:t>May 1, 2017</a:t>
            </a:fld>
            <a:endParaRPr lang="en-GB" altLang="en-US" smtClean="0">
              <a:solidFill>
                <a:srgbClr val="898989"/>
              </a:solidFill>
            </a:endParaRPr>
          </a:p>
        </p:txBody>
      </p:sp>
      <p:sp>
        <p:nvSpPr>
          <p:cNvPr id="5" name="Slide Number Placeholder 4"/>
          <p:cNvSpPr>
            <a:spLocks noGrp="1"/>
          </p:cNvSpPr>
          <p:nvPr>
            <p:ph type="sldNum" sz="quarter" idx="11"/>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D357A8-C2D1-4136-BA69-CD18072C8520}" type="slidenum">
              <a:rPr lang="en-GB" altLang="en-US">
                <a:solidFill>
                  <a:srgbClr val="898989"/>
                </a:solidFill>
              </a:rPr>
              <a:pPr eaLnBrk="1" hangingPunct="1"/>
              <a:t>1</a:t>
            </a:fld>
            <a:endParaRPr lang="en-GB" altLang="en-US">
              <a:solidFill>
                <a:srgbClr val="898989"/>
              </a:solidFill>
            </a:endParaRPr>
          </a:p>
        </p:txBody>
      </p:sp>
      <p:sp>
        <p:nvSpPr>
          <p:cNvPr id="6" name="Footer Placeholder 5"/>
          <p:cNvSpPr>
            <a:spLocks noGrp="1"/>
          </p:cNvSpPr>
          <p:nvPr>
            <p:ph type="ftr" sz="quarter" idx="10"/>
          </p:nvPr>
        </p:nvSpPr>
        <p:spPr/>
        <p:txBody>
          <a:bodyPr/>
          <a:lstStyle/>
          <a:p>
            <a:pPr>
              <a:defRPr/>
            </a:pPr>
            <a:endParaRPr lang="en-GB"/>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
        <p:nvSpPr>
          <p:cNvPr id="8" name="Content Placeholder 7"/>
          <p:cNvSpPr>
            <a:spLocks noGrp="1"/>
          </p:cNvSpPr>
          <p:nvPr>
            <p:ph idx="1"/>
          </p:nvPr>
        </p:nvSpPr>
        <p:spPr/>
        <p:txBody>
          <a:bodyPr/>
          <a:lstStyle/>
          <a:p>
            <a:r>
              <a:rPr lang="en-GB" dirty="0" smtClean="0"/>
              <a:t>Intro to the marine environment</a:t>
            </a:r>
          </a:p>
          <a:p>
            <a:r>
              <a:rPr lang="en-GB" dirty="0" smtClean="0"/>
              <a:t>Designation of an ecologically coherent network of MPAs</a:t>
            </a:r>
          </a:p>
          <a:p>
            <a:r>
              <a:rPr lang="en-GB" dirty="0" smtClean="0"/>
              <a:t>Management of MPAs</a:t>
            </a:r>
          </a:p>
          <a:p>
            <a:r>
              <a:rPr lang="en-GB" dirty="0" smtClean="0"/>
              <a:t>England in focus: an assessment of domestic marine conservation law </a:t>
            </a:r>
            <a:endParaRPr lang="en-GB" dirty="0"/>
          </a:p>
        </p:txBody>
      </p:sp>
    </p:spTree>
    <p:extLst>
      <p:ext uri="{BB962C8B-B14F-4D97-AF65-F5344CB8AC3E}">
        <p14:creationId xmlns:p14="http://schemas.microsoft.com/office/powerpoint/2010/main" val="929866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249782"/>
            <a:ext cx="8640960" cy="1143000"/>
          </a:xfrm>
        </p:spPr>
        <p:txBody>
          <a:bodyPr/>
          <a:lstStyle/>
          <a:p>
            <a:r>
              <a:rPr lang="en-GB" dirty="0" smtClean="0"/>
              <a:t>The status of Oceans in Europe</a:t>
            </a:r>
            <a:endParaRPr lang="en-GB" dirty="0"/>
          </a:p>
        </p:txBody>
      </p:sp>
      <p:sp>
        <p:nvSpPr>
          <p:cNvPr id="3" name="Content Placeholder 2"/>
          <p:cNvSpPr>
            <a:spLocks noGrp="1"/>
          </p:cNvSpPr>
          <p:nvPr>
            <p:ph idx="1"/>
          </p:nvPr>
        </p:nvSpPr>
        <p:spPr/>
        <p:txBody>
          <a:bodyPr/>
          <a:lstStyle/>
          <a:p>
            <a:endParaRPr lang="en-US" sz="2000" dirty="0" smtClean="0"/>
          </a:p>
          <a:p>
            <a:endParaRPr lang="en-US" sz="2000" dirty="0"/>
          </a:p>
          <a:p>
            <a:endParaRPr lang="en-US" sz="2000" dirty="0" smtClean="0"/>
          </a:p>
          <a:p>
            <a:endParaRPr lang="en-US" sz="2000" dirty="0"/>
          </a:p>
          <a:p>
            <a:endParaRPr lang="en-US" sz="2000" dirty="0" smtClean="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3</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pic>
        <p:nvPicPr>
          <p:cNvPr id="7" name="Picture 6"/>
          <p:cNvPicPr>
            <a:picLocks noChangeAspect="1"/>
          </p:cNvPicPr>
          <p:nvPr/>
        </p:nvPicPr>
        <p:blipFill>
          <a:blip r:embed="rId2"/>
          <a:stretch>
            <a:fillRect/>
          </a:stretch>
        </p:blipFill>
        <p:spPr>
          <a:xfrm>
            <a:off x="4642029" y="2513431"/>
            <a:ext cx="4476381" cy="3127648"/>
          </a:xfrm>
          <a:prstGeom prst="rect">
            <a:avLst/>
          </a:prstGeom>
        </p:spPr>
      </p:pic>
      <p:sp>
        <p:nvSpPr>
          <p:cNvPr id="8" name="TextBox 7"/>
          <p:cNvSpPr txBox="1"/>
          <p:nvPr/>
        </p:nvSpPr>
        <p:spPr>
          <a:xfrm>
            <a:off x="4067944" y="5877272"/>
            <a:ext cx="2664644" cy="276999"/>
          </a:xfrm>
          <a:prstGeom prst="rect">
            <a:avLst/>
          </a:prstGeom>
          <a:noFill/>
        </p:spPr>
        <p:txBody>
          <a:bodyPr wrap="square" rtlCol="0">
            <a:spAutoFit/>
          </a:bodyPr>
          <a:lstStyle/>
          <a:p>
            <a:r>
              <a:rPr lang="en-GB" sz="1200" dirty="0" smtClean="0"/>
              <a:t>Source EEA 2015</a:t>
            </a:r>
            <a:endParaRPr lang="en-GB" sz="1200" dirty="0"/>
          </a:p>
        </p:txBody>
      </p:sp>
      <p:pic>
        <p:nvPicPr>
          <p:cNvPr id="10" name="Picture 9"/>
          <p:cNvPicPr>
            <a:picLocks noChangeAspect="1"/>
          </p:cNvPicPr>
          <p:nvPr/>
        </p:nvPicPr>
        <p:blipFill>
          <a:blip r:embed="rId3"/>
          <a:stretch>
            <a:fillRect/>
          </a:stretch>
        </p:blipFill>
        <p:spPr>
          <a:xfrm>
            <a:off x="280705" y="2513431"/>
            <a:ext cx="4257330" cy="3104303"/>
          </a:xfrm>
          <a:prstGeom prst="rect">
            <a:avLst/>
          </a:prstGeom>
        </p:spPr>
      </p:pic>
    </p:spTree>
    <p:extLst>
      <p:ext uri="{BB962C8B-B14F-4D97-AF65-F5344CB8AC3E}">
        <p14:creationId xmlns:p14="http://schemas.microsoft.com/office/powerpoint/2010/main" val="1886656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complexities of the marine environment</a:t>
            </a:r>
            <a:endParaRPr lang="en-GB" dirty="0"/>
          </a:p>
        </p:txBody>
      </p:sp>
      <p:sp>
        <p:nvSpPr>
          <p:cNvPr id="3" name="Content Placeholder 2"/>
          <p:cNvSpPr>
            <a:spLocks noGrp="1"/>
          </p:cNvSpPr>
          <p:nvPr>
            <p:ph idx="1"/>
          </p:nvPr>
        </p:nvSpPr>
        <p:spPr/>
        <p:txBody>
          <a:bodyPr/>
          <a:lstStyle/>
          <a:p>
            <a:r>
              <a:rPr lang="en-US" sz="1800" dirty="0" smtClean="0"/>
              <a:t>Ecological complexities:</a:t>
            </a:r>
          </a:p>
          <a:p>
            <a:pPr lvl="1"/>
            <a:r>
              <a:rPr lang="en-US" sz="1800" dirty="0" smtClean="0"/>
              <a:t>The dynamism of the sea </a:t>
            </a:r>
          </a:p>
          <a:p>
            <a:pPr lvl="1"/>
            <a:r>
              <a:rPr lang="en-US" sz="1800" dirty="0" smtClean="0"/>
              <a:t>The high scientific uncertainty surrounding marine environments </a:t>
            </a:r>
          </a:p>
          <a:p>
            <a:pPr lvl="1"/>
            <a:r>
              <a:rPr lang="en-US" sz="1800" dirty="0" smtClean="0"/>
              <a:t>The wider context of global environmental change</a:t>
            </a:r>
          </a:p>
          <a:p>
            <a:endParaRPr lang="en-US" sz="1800" dirty="0" smtClean="0"/>
          </a:p>
          <a:p>
            <a:r>
              <a:rPr lang="en-US" sz="1800" dirty="0" smtClean="0"/>
              <a:t>Social complexities: </a:t>
            </a:r>
          </a:p>
          <a:p>
            <a:pPr lvl="1"/>
            <a:r>
              <a:rPr lang="en-US" sz="1800" dirty="0" smtClean="0"/>
              <a:t>Absence of a structured system of property rights</a:t>
            </a:r>
          </a:p>
          <a:p>
            <a:pPr lvl="1"/>
            <a:r>
              <a:rPr lang="en-US" sz="1800" dirty="0" smtClean="0"/>
              <a:t>Presence of many stakeholders: commercial fisheries, various industries (aggregates, renewables..), recreational groups, public often with conflicting interests</a:t>
            </a:r>
          </a:p>
          <a:p>
            <a:endParaRPr lang="en-GB" sz="18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4</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1587754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Busy Sea: UK</a:t>
            </a:r>
            <a:endParaRPr lang="en-GB" dirty="0"/>
          </a:p>
        </p:txBody>
      </p:sp>
      <p:pic>
        <p:nvPicPr>
          <p:cNvPr id="7" name="Content Placeholder 6"/>
          <p:cNvPicPr>
            <a:picLocks noGrp="1" noChangeAspect="1"/>
          </p:cNvPicPr>
          <p:nvPr>
            <p:ph idx="1"/>
          </p:nvPr>
        </p:nvPicPr>
        <p:blipFill>
          <a:blip r:embed="rId2"/>
          <a:stretch>
            <a:fillRect/>
          </a:stretch>
        </p:blipFill>
        <p:spPr>
          <a:xfrm>
            <a:off x="2339752" y="2420938"/>
            <a:ext cx="4054390" cy="3705225"/>
          </a:xfrm>
          <a:prstGeom prst="rect">
            <a:avLst/>
          </a:prstGeom>
        </p:spPr>
      </p:pic>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5</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67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a:t>
            </a:r>
            <a:endParaRPr lang="en-GB" dirty="0"/>
          </a:p>
        </p:txBody>
      </p:sp>
      <p:sp>
        <p:nvSpPr>
          <p:cNvPr id="3" name="Content Placeholder 2"/>
          <p:cNvSpPr>
            <a:spLocks noGrp="1"/>
          </p:cNvSpPr>
          <p:nvPr>
            <p:ph idx="1"/>
          </p:nvPr>
        </p:nvSpPr>
        <p:spPr/>
        <p:txBody>
          <a:bodyPr/>
          <a:lstStyle/>
          <a:p>
            <a:r>
              <a:rPr lang="en-US" dirty="0" smtClean="0"/>
              <a:t>How best can conservation law establish MPAs in an environment with no well-defined natural boundaries?  </a:t>
            </a:r>
          </a:p>
          <a:p>
            <a:endParaRPr lang="en-US" dirty="0" smtClean="0"/>
          </a:p>
          <a:p>
            <a:r>
              <a:rPr lang="en-US" dirty="0" smtClean="0"/>
              <a:t>How can MPAs be established in a way that does not unjustly undermine stakeholders’ interests and ecological values? </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6</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2249353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Establishing an ecological coherent network of MPAs: international calls</a:t>
            </a:r>
            <a:endParaRPr lang="en-GB" dirty="0"/>
          </a:p>
        </p:txBody>
      </p:sp>
      <p:sp>
        <p:nvSpPr>
          <p:cNvPr id="3" name="Content Placeholder 2"/>
          <p:cNvSpPr>
            <a:spLocks noGrp="1"/>
          </p:cNvSpPr>
          <p:nvPr>
            <p:ph idx="1"/>
          </p:nvPr>
        </p:nvSpPr>
        <p:spPr/>
        <p:txBody>
          <a:bodyPr/>
          <a:lstStyle/>
          <a:p>
            <a:r>
              <a:rPr lang="en-US" sz="2000" dirty="0" smtClean="0"/>
              <a:t>Johannesburg Plan of Implementation of the 2002 World Summit on Sustainable Development’s call for establishing “marine protected areas consistent with international law and based on scientific information, including representative networks by 2012”</a:t>
            </a:r>
          </a:p>
          <a:p>
            <a:endParaRPr lang="en-US" sz="2000" dirty="0" smtClean="0"/>
          </a:p>
          <a:p>
            <a:r>
              <a:rPr lang="en-US" sz="2000" dirty="0" smtClean="0"/>
              <a:t>Decision VII/5 of the COP 7 of the Convention of Biological Diversity acknowledges the Johannesburg Plan in that it focused on the importance of establishing representative networks of marine protected areas by 2012</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7</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828976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Establishing an ecological coherent network of MPAs: international calls</a:t>
            </a:r>
            <a:endParaRPr lang="en-GB" dirty="0"/>
          </a:p>
        </p:txBody>
      </p:sp>
      <p:sp>
        <p:nvSpPr>
          <p:cNvPr id="3" name="Content Placeholder 2"/>
          <p:cNvSpPr>
            <a:spLocks noGrp="1"/>
          </p:cNvSpPr>
          <p:nvPr>
            <p:ph idx="1"/>
          </p:nvPr>
        </p:nvSpPr>
        <p:spPr/>
        <p:txBody>
          <a:bodyPr/>
          <a:lstStyle/>
          <a:p>
            <a:r>
              <a:rPr lang="en-US" sz="2400" dirty="0" smtClean="0"/>
              <a:t>OSPAR Convention: Article 3 (1)(b)(ii) requires the OSPAR Commission “to  develop means, consistent with international law, for instituting protective, conservation, restorative or precautionary measures related to specific areas or sites or related to particular species or habitats”. </a:t>
            </a:r>
          </a:p>
          <a:p>
            <a:endParaRPr lang="en-US" sz="2400" dirty="0" smtClean="0"/>
          </a:p>
          <a:p>
            <a:r>
              <a:rPr lang="en-US" sz="2400" dirty="0" smtClean="0"/>
              <a:t>As a follow up, the Commission recommended the establishment of an ecologically coherent network of MPAs (Recommendation 2003/3 as amended by Recommendation 2010/2)</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8</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4112128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Network of MPAs and EU Law</a:t>
            </a:r>
            <a:endParaRPr lang="en-GB" dirty="0"/>
          </a:p>
        </p:txBody>
      </p:sp>
      <p:sp>
        <p:nvSpPr>
          <p:cNvPr id="3" name="Content Placeholder 2"/>
          <p:cNvSpPr>
            <a:spLocks noGrp="1"/>
          </p:cNvSpPr>
          <p:nvPr>
            <p:ph idx="1"/>
          </p:nvPr>
        </p:nvSpPr>
        <p:spPr/>
        <p:txBody>
          <a:bodyPr/>
          <a:lstStyle/>
          <a:p>
            <a:r>
              <a:rPr lang="en-US" sz="1600" dirty="0" smtClean="0"/>
              <a:t>Directive 2008/56/EC  (Marine Strategy Framework Directive)</a:t>
            </a:r>
          </a:p>
          <a:p>
            <a:endParaRPr lang="en-US" sz="1600" dirty="0" smtClean="0"/>
          </a:p>
          <a:p>
            <a:r>
              <a:rPr lang="en-US" sz="1600" dirty="0" smtClean="0"/>
              <a:t>Para 6 of the preamble mentions MPAs as a key tool to conserve the environment and to contribute to the achievement of Good Environmental Status (GES)</a:t>
            </a:r>
          </a:p>
          <a:p>
            <a:endParaRPr lang="en-US" sz="1600" dirty="0" smtClean="0"/>
          </a:p>
          <a:p>
            <a:r>
              <a:rPr lang="en-US" sz="1600" dirty="0" smtClean="0"/>
              <a:t>GES: Key term in the Directive. Art 1(1) states that the Directive  establishes a framework within which Member States shall take the necessary measures to achieve or maintain good environmental status (GES) in the marine environment by the year 2020 at the latest </a:t>
            </a:r>
          </a:p>
          <a:p>
            <a:endParaRPr lang="en-US" sz="1600" dirty="0" smtClean="0"/>
          </a:p>
          <a:p>
            <a:r>
              <a:rPr lang="en-US" sz="1600" b="1" dirty="0" smtClean="0"/>
              <a:t>Art 13(4): </a:t>
            </a:r>
            <a:r>
              <a:rPr lang="en-US" sz="1600" dirty="0" smtClean="0"/>
              <a:t>“</a:t>
            </a:r>
            <a:r>
              <a:rPr lang="en-US" sz="1600" dirty="0" err="1" smtClean="0"/>
              <a:t>programmes</a:t>
            </a:r>
            <a:r>
              <a:rPr lang="en-US" sz="1600" dirty="0" smtClean="0"/>
              <a:t> of measures  established pursuant to this Article shall include spatial protection measures, contributing to coherent and representative networks of MPAs…”</a:t>
            </a:r>
          </a:p>
          <a:p>
            <a:r>
              <a:rPr lang="en-US" sz="1600" dirty="0" smtClean="0"/>
              <a:t>Note:  OSPAR measures for establishing MPAs are brought under the scrutiny of the European Commission and the EU Court of Justice</a:t>
            </a:r>
          </a:p>
          <a:p>
            <a:endParaRPr lang="en-US" dirty="0" smtClean="0"/>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9</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1259103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about other existing networks?</a:t>
            </a:r>
            <a:endParaRPr lang="en-GB" dirty="0"/>
          </a:p>
        </p:txBody>
      </p:sp>
      <p:sp>
        <p:nvSpPr>
          <p:cNvPr id="3" name="Content Placeholder 2"/>
          <p:cNvSpPr>
            <a:spLocks noGrp="1"/>
          </p:cNvSpPr>
          <p:nvPr>
            <p:ph idx="1"/>
          </p:nvPr>
        </p:nvSpPr>
        <p:spPr/>
        <p:txBody>
          <a:bodyPr/>
          <a:lstStyle/>
          <a:p>
            <a:r>
              <a:rPr lang="en-US" sz="2400" dirty="0" smtClean="0"/>
              <a:t>Recall…..Natura 2000 network: an ecologically coherent network composed of natural habitat types listed in Annex I and of habitats for species listed in Annex II - known collectively as special areas of conservation (SACs) and Special Protection Areas (SPAs) under the Wild Birds Directive</a:t>
            </a:r>
          </a:p>
          <a:p>
            <a:endParaRPr lang="en-US" sz="2400" dirty="0" smtClean="0"/>
          </a:p>
          <a:p>
            <a:r>
              <a:rPr lang="en-US" sz="2400" dirty="0" smtClean="0"/>
              <a:t>Natura 2000 sites can be established also offshore- see </a:t>
            </a:r>
            <a:r>
              <a:rPr lang="en-US" sz="2400" i="1" dirty="0" smtClean="0"/>
              <a:t>Commission v UK</a:t>
            </a:r>
            <a:r>
              <a:rPr lang="en-US" sz="2400" dirty="0" smtClean="0"/>
              <a:t>, Case C-6/04, [2005] ECR 1-5261.</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10</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1308710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Natura 2000 in the sea</a:t>
            </a:r>
            <a:endParaRPr lang="en-GB" dirty="0"/>
          </a:p>
        </p:txBody>
      </p:sp>
      <p:sp>
        <p:nvSpPr>
          <p:cNvPr id="3" name="Content Placeholder 2"/>
          <p:cNvSpPr>
            <a:spLocks noGrp="1"/>
          </p:cNvSpPr>
          <p:nvPr>
            <p:ph idx="1"/>
          </p:nvPr>
        </p:nvSpPr>
        <p:spPr/>
        <p:txBody>
          <a:bodyPr/>
          <a:lstStyle/>
          <a:p>
            <a:r>
              <a:rPr lang="en-US" dirty="0" smtClean="0"/>
              <a:t>Marine European sites are the weakest link of the Natura 2000 network, as recognized by the European Commission </a:t>
            </a:r>
          </a:p>
          <a:p>
            <a:endParaRPr lang="en-US" dirty="0"/>
          </a:p>
          <a:p>
            <a:r>
              <a:rPr lang="en-US" dirty="0" smtClean="0"/>
              <a:t>Weakness of N200 also visible by comparing it with OSPAR criteria</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11</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910816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OSPAR vs. Natura 2000</a:t>
            </a:r>
          </a:p>
        </p:txBody>
      </p:sp>
      <p:pic>
        <p:nvPicPr>
          <p:cNvPr id="7" name="Content Placeholder 6"/>
          <p:cNvPicPr>
            <a:picLocks noGrp="1" noChangeAspect="1"/>
          </p:cNvPicPr>
          <p:nvPr>
            <p:ph idx="1"/>
          </p:nvPr>
        </p:nvPicPr>
        <p:blipFill>
          <a:blip r:embed="rId2"/>
          <a:stretch>
            <a:fillRect/>
          </a:stretch>
        </p:blipFill>
        <p:spPr>
          <a:xfrm>
            <a:off x="1136573" y="2420938"/>
            <a:ext cx="6870853" cy="3705225"/>
          </a:xfrm>
          <a:prstGeom prst="rect">
            <a:avLst/>
          </a:prstGeom>
        </p:spPr>
      </p:pic>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12</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751115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English Approach towards the network</a:t>
            </a:r>
            <a:endParaRPr lang="en-GB" dirty="0"/>
          </a:p>
        </p:txBody>
      </p:sp>
      <p:sp>
        <p:nvSpPr>
          <p:cNvPr id="3" name="Content Placeholder 2"/>
          <p:cNvSpPr>
            <a:spLocks noGrp="1"/>
          </p:cNvSpPr>
          <p:nvPr>
            <p:ph idx="1"/>
          </p:nvPr>
        </p:nvSpPr>
        <p:spPr/>
        <p:txBody>
          <a:bodyPr/>
          <a:lstStyle/>
          <a:p>
            <a:r>
              <a:rPr lang="en-US" sz="2400" dirty="0" smtClean="0"/>
              <a:t>S 123 of the Marine and Coastal Access Act 2009: Creation of a network of MPAs that include:</a:t>
            </a:r>
          </a:p>
          <a:p>
            <a:pPr lvl="1"/>
            <a:r>
              <a:rPr lang="en-US" sz="2000" dirty="0" smtClean="0"/>
              <a:t>Marine Conservation Zones established under s 116 MCAA</a:t>
            </a:r>
          </a:p>
          <a:p>
            <a:pPr lvl="1"/>
            <a:r>
              <a:rPr lang="en-US" sz="2000" dirty="0" smtClean="0"/>
              <a:t>European marine sites (SACs and SPAs under Habitats and Wild Birds Directives)</a:t>
            </a:r>
          </a:p>
          <a:p>
            <a:pPr lvl="1"/>
            <a:r>
              <a:rPr lang="en-US" sz="2000" dirty="0" err="1" smtClean="0"/>
              <a:t>Ramsar</a:t>
            </a:r>
            <a:r>
              <a:rPr lang="en-US" sz="2000" dirty="0" smtClean="0"/>
              <a:t> sites under the Convention on Wetlands of International Importance Especially as Waterfowl Habitat 1971 </a:t>
            </a:r>
          </a:p>
          <a:p>
            <a:pPr lvl="1"/>
            <a:r>
              <a:rPr lang="en-US" sz="2000" dirty="0" smtClean="0"/>
              <a:t>The marine component of SSSIs</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13</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418597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English Approach towards the network</a:t>
            </a:r>
            <a:endParaRPr lang="en-GB" dirty="0"/>
          </a:p>
        </p:txBody>
      </p:sp>
      <p:sp>
        <p:nvSpPr>
          <p:cNvPr id="3" name="Content Placeholder 2"/>
          <p:cNvSpPr>
            <a:spLocks noGrp="1"/>
          </p:cNvSpPr>
          <p:nvPr>
            <p:ph idx="1"/>
          </p:nvPr>
        </p:nvSpPr>
        <p:spPr/>
        <p:txBody>
          <a:bodyPr/>
          <a:lstStyle/>
          <a:p>
            <a:pPr marL="0" indent="0">
              <a:buNone/>
            </a:pPr>
            <a:r>
              <a:rPr lang="en-US" sz="2000" dirty="0" smtClean="0"/>
              <a:t>a) That the network contributes to the conservation or improvement of the UK marine environment;</a:t>
            </a:r>
          </a:p>
          <a:p>
            <a:pPr marL="0" indent="0">
              <a:buNone/>
            </a:pPr>
            <a:r>
              <a:rPr lang="en-US" sz="2000" dirty="0" smtClean="0"/>
              <a:t>b) that it is representative of the range of features in the UK marine environment; </a:t>
            </a:r>
          </a:p>
          <a:p>
            <a:pPr marL="0" indent="0">
              <a:buNone/>
            </a:pPr>
            <a:r>
              <a:rPr lang="en-US" sz="2000" dirty="0" smtClean="0"/>
              <a:t>c) that the conservation of a feature may require the designation of more than one site</a:t>
            </a:r>
          </a:p>
          <a:p>
            <a:pPr marL="0" indent="0">
              <a:buNone/>
            </a:pPr>
            <a:endParaRPr lang="en-US" sz="2000" dirty="0" smtClean="0"/>
          </a:p>
          <a:p>
            <a:pPr marL="0" indent="0">
              <a:buNone/>
            </a:pPr>
            <a:r>
              <a:rPr lang="en-US" sz="2000" dirty="0" smtClean="0"/>
              <a:t>Cf. Art 3 Habitats Directive: to maintain or restore species and habitats under the Natura 2000 network at a favourable conservation status.  (No mention of conditions!)</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14</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1076218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English Approach to the Network</a:t>
            </a:r>
            <a:endParaRPr lang="en-GB" dirty="0"/>
          </a:p>
        </p:txBody>
      </p:sp>
      <p:sp>
        <p:nvSpPr>
          <p:cNvPr id="3" name="Content Placeholder 2"/>
          <p:cNvSpPr>
            <a:spLocks noGrp="1"/>
          </p:cNvSpPr>
          <p:nvPr>
            <p:ph idx="1"/>
          </p:nvPr>
        </p:nvSpPr>
        <p:spPr/>
        <p:txBody>
          <a:bodyPr/>
          <a:lstStyle/>
          <a:p>
            <a:r>
              <a:rPr lang="en-US" sz="1800" dirty="0" smtClean="0"/>
              <a:t>Reporting Obligation (s 124): including positive obligations (as the report should also contain any further steps that should be taken to achieve this objective  and the conservation objectives stated for any MCZ)</a:t>
            </a:r>
          </a:p>
          <a:p>
            <a:endParaRPr lang="en-US" sz="1800" dirty="0" smtClean="0"/>
          </a:p>
          <a:p>
            <a:r>
              <a:rPr lang="en-US" sz="1800" dirty="0" smtClean="0"/>
              <a:t>Cf. Reporting Obligations under the Habitats Directive (Art 17)-only focuses on assessment/evaluation</a:t>
            </a:r>
          </a:p>
          <a:p>
            <a:endParaRPr lang="en-US" sz="1800" dirty="0" smtClean="0"/>
          </a:p>
          <a:p>
            <a:r>
              <a:rPr lang="en-US" sz="1800" dirty="0" smtClean="0"/>
              <a:t>Hence, the MCAA seems to offer a more detailed approach to marine conservation than the Habitats Directive. </a:t>
            </a:r>
          </a:p>
          <a:p>
            <a:endParaRPr lang="en-US" sz="1800" dirty="0" smtClean="0"/>
          </a:p>
          <a:p>
            <a:r>
              <a:rPr lang="en-US" sz="1800" dirty="0" smtClean="0"/>
              <a:t>But has English marine conservation law always been stronger than its European counterpart in practice?</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15</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1470007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Domestic law prior to the MCAA </a:t>
            </a:r>
            <a:endParaRPr lang="en-GB" dirty="0"/>
          </a:p>
        </p:txBody>
      </p:sp>
      <p:sp>
        <p:nvSpPr>
          <p:cNvPr id="3" name="Content Placeholder 2"/>
          <p:cNvSpPr>
            <a:spLocks noGrp="1"/>
          </p:cNvSpPr>
          <p:nvPr>
            <p:ph idx="1"/>
          </p:nvPr>
        </p:nvSpPr>
        <p:spPr/>
        <p:txBody>
          <a:bodyPr/>
          <a:lstStyle/>
          <a:p>
            <a:pPr marL="0" indent="0">
              <a:buNone/>
            </a:pPr>
            <a:r>
              <a:rPr lang="en-US" sz="2400" dirty="0" smtClean="0"/>
              <a:t>Marine Nature Reserves: s. 36 and s. 37 of the Wildlife and Countryside Act 1981</a:t>
            </a:r>
          </a:p>
          <a:p>
            <a:pPr marL="0" indent="0">
              <a:buNone/>
            </a:pPr>
            <a:r>
              <a:rPr lang="en-US" sz="2400" dirty="0" smtClean="0"/>
              <a:t>Section 36(1) empowered the Secretary of State to designate by order marine natural reserves on an application made by nature conservation body. </a:t>
            </a:r>
          </a:p>
          <a:p>
            <a:pPr marL="0" indent="0">
              <a:buNone/>
            </a:pPr>
            <a:endParaRPr lang="en-US" sz="2400" dirty="0" smtClean="0"/>
          </a:p>
          <a:p>
            <a:pPr marL="0" indent="0">
              <a:buNone/>
            </a:pPr>
            <a:r>
              <a:rPr lang="en-US" sz="2400" dirty="0" smtClean="0"/>
              <a:t>Marine nature reserves could stretch only to 3 nautical miles from the coast and designated for 1)the purpose of conserving marine biodiversity or 2) marine research</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16</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925358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Domestic law prior to the MCCA</a:t>
            </a:r>
            <a:endParaRPr lang="en-GB" dirty="0"/>
          </a:p>
        </p:txBody>
      </p:sp>
      <p:sp>
        <p:nvSpPr>
          <p:cNvPr id="3" name="Content Placeholder 2"/>
          <p:cNvSpPr>
            <a:spLocks noGrp="1"/>
          </p:cNvSpPr>
          <p:nvPr>
            <p:ph idx="1"/>
          </p:nvPr>
        </p:nvSpPr>
        <p:spPr/>
        <p:txBody>
          <a:bodyPr/>
          <a:lstStyle/>
          <a:p>
            <a:r>
              <a:rPr lang="en-US" sz="2000" dirty="0" smtClean="0"/>
              <a:t>Designation order should be accompanied by a copy of the proposed byelaws made by the conservation body</a:t>
            </a:r>
          </a:p>
          <a:p>
            <a:endParaRPr lang="en-US" sz="2000" dirty="0" smtClean="0"/>
          </a:p>
          <a:p>
            <a:r>
              <a:rPr lang="en-US" sz="2000" dirty="0" smtClean="0"/>
              <a:t>Criticisms:</a:t>
            </a:r>
          </a:p>
          <a:p>
            <a:pPr lvl="1"/>
            <a:r>
              <a:rPr lang="en-US" sz="1600" dirty="0" smtClean="0"/>
              <a:t>Slow process of designation: only 3 in total ever designated!</a:t>
            </a:r>
          </a:p>
          <a:p>
            <a:pPr lvl="1"/>
            <a:r>
              <a:rPr lang="en-US" sz="1600" dirty="0" smtClean="0"/>
              <a:t>Scope of the byelaws very limited</a:t>
            </a:r>
          </a:p>
          <a:p>
            <a:pPr lvl="1"/>
            <a:r>
              <a:rPr lang="en-US" sz="1600" dirty="0" smtClean="0"/>
              <a:t>No provisions for connectivity</a:t>
            </a:r>
            <a:r>
              <a:rPr lang="en-US" sz="1600" dirty="0" smtClean="0">
                <a:sym typeface="Wingdings" panose="05000000000000000000" pitchFamily="2" charset="2"/>
              </a:rPr>
              <a:t></a:t>
            </a:r>
            <a:r>
              <a:rPr lang="en-US" sz="1600" dirty="0" smtClean="0"/>
              <a:t> ecological islands</a:t>
            </a:r>
          </a:p>
          <a:p>
            <a:pPr lvl="1"/>
            <a:r>
              <a:rPr lang="en-US" sz="1600" dirty="0" smtClean="0"/>
              <a:t>Very technocratic designation</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17</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43897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Designation of MCZs under the MCAA</a:t>
            </a:r>
            <a:endParaRPr lang="en-GB" dirty="0"/>
          </a:p>
        </p:txBody>
      </p:sp>
      <p:sp>
        <p:nvSpPr>
          <p:cNvPr id="3" name="Content Placeholder 2"/>
          <p:cNvSpPr>
            <a:spLocks noGrp="1"/>
          </p:cNvSpPr>
          <p:nvPr>
            <p:ph idx="1"/>
          </p:nvPr>
        </p:nvSpPr>
        <p:spPr/>
        <p:txBody>
          <a:bodyPr/>
          <a:lstStyle/>
          <a:p>
            <a:r>
              <a:rPr lang="en-US" sz="2000" dirty="0" smtClean="0"/>
              <a:t>S 36 and 37 of the WCA are repealed and MNR replaced by Marine Conservation Zones (MCZs)</a:t>
            </a:r>
          </a:p>
          <a:p>
            <a:r>
              <a:rPr lang="en-US" sz="2000" dirty="0" smtClean="0"/>
              <a:t>MCZs are to be designated for the conservation of any a) marine flora and fauna, b) marine habitats or types of marine habitats, c) features of geological or geomorphological interest (s 117(1)).</a:t>
            </a:r>
          </a:p>
          <a:p>
            <a:r>
              <a:rPr lang="en-US" sz="2000" dirty="0" smtClean="0"/>
              <a:t>The designation order should contain Conservation Objectives for protected features </a:t>
            </a:r>
          </a:p>
          <a:p>
            <a:r>
              <a:rPr lang="en-US" sz="2000" dirty="0" smtClean="0"/>
              <a:t>MCZs designation may take into account socio-economic consequences of designation! See s 117(7). Is this positive? Cf. Habitats Directive and cases Case C-371/98 </a:t>
            </a:r>
            <a:r>
              <a:rPr lang="en-US" sz="2000" i="1" dirty="0" smtClean="0"/>
              <a:t>ex parte First Corporate Shipping </a:t>
            </a:r>
            <a:r>
              <a:rPr lang="en-US" sz="2000" dirty="0" smtClean="0"/>
              <a:t>Ltd and C-226/08 - </a:t>
            </a:r>
            <a:r>
              <a:rPr lang="en-US" sz="2000" i="1" dirty="0" err="1" smtClean="0"/>
              <a:t>Stadt</a:t>
            </a:r>
            <a:r>
              <a:rPr lang="en-US" sz="2000" i="1" dirty="0" smtClean="0"/>
              <a:t> </a:t>
            </a:r>
            <a:r>
              <a:rPr lang="en-US" sz="2000" i="1" dirty="0" err="1" smtClean="0"/>
              <a:t>Papenburg</a:t>
            </a:r>
            <a:r>
              <a:rPr lang="en-US" sz="2000" i="1" dirty="0" smtClean="0"/>
              <a:t> v </a:t>
            </a:r>
            <a:r>
              <a:rPr lang="en-US" sz="2000" i="1" dirty="0" err="1" smtClean="0"/>
              <a:t>Bundersrepublik</a:t>
            </a:r>
            <a:r>
              <a:rPr lang="en-US" sz="2000" i="1" dirty="0" smtClean="0"/>
              <a:t> </a:t>
            </a:r>
            <a:r>
              <a:rPr lang="en-US" sz="2000" i="1" dirty="0" err="1" smtClean="0"/>
              <a:t>Deutchland</a:t>
            </a:r>
            <a:r>
              <a:rPr lang="en-US" sz="2000" dirty="0" smtClean="0"/>
              <a:t>)</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18</a:t>
            </a:fld>
            <a:endParaRPr lang="en-GB" altLang="en-US" dirty="0"/>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759279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Implementation of Part V</a:t>
            </a:r>
            <a:endParaRPr lang="en-GB" dirty="0"/>
          </a:p>
        </p:txBody>
      </p:sp>
      <p:sp>
        <p:nvSpPr>
          <p:cNvPr id="3" name="Content Placeholder 2"/>
          <p:cNvSpPr>
            <a:spLocks noGrp="1"/>
          </p:cNvSpPr>
          <p:nvPr>
            <p:ph idx="1"/>
          </p:nvPr>
        </p:nvSpPr>
        <p:spPr/>
        <p:txBody>
          <a:bodyPr/>
          <a:lstStyle/>
          <a:p>
            <a:r>
              <a:rPr lang="en-US" sz="1800" dirty="0" smtClean="0"/>
              <a:t>Ecological Network Guidance (ENG) by JNCC and NE: Guidelines for the network design principles of representatively, replication, adequacy and connectivity </a:t>
            </a:r>
          </a:p>
          <a:p>
            <a:endParaRPr lang="en-US" sz="1800" dirty="0" smtClean="0"/>
          </a:p>
          <a:p>
            <a:r>
              <a:rPr lang="en-US" sz="1800" dirty="0" smtClean="0"/>
              <a:t>Concretizing s 117(7): 4 Regional Projects led by stakeholders and guided by the conservation aims set by the ENG (boundaries adjusted to minimize socio-economic consequences) and reviewed by Scientific Advisory Panel</a:t>
            </a:r>
            <a:r>
              <a:rPr lang="en-US" sz="1800" dirty="0" smtClean="0">
                <a:sym typeface="Wingdings" panose="05000000000000000000" pitchFamily="2" charset="2"/>
              </a:rPr>
              <a:t></a:t>
            </a:r>
            <a:r>
              <a:rPr lang="en-US" sz="1800" dirty="0" smtClean="0"/>
              <a:t> 127 MCZs proposed including more than 60 Reference Areas</a:t>
            </a:r>
          </a:p>
          <a:p>
            <a:endParaRPr lang="en-US" sz="1800" dirty="0"/>
          </a:p>
          <a:p>
            <a:r>
              <a:rPr lang="en-US" sz="1800" dirty="0" smtClean="0"/>
              <a:t>Designation in tranches</a:t>
            </a:r>
          </a:p>
          <a:p>
            <a:endParaRPr lang="en-US" sz="1400" dirty="0" smtClean="0"/>
          </a:p>
          <a:p>
            <a:endParaRPr lang="en-US" dirty="0" smtClean="0"/>
          </a:p>
          <a:p>
            <a:endParaRPr lang="en-US" dirty="0" smtClean="0"/>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19</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2062112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Assessing the English Approach to designation: a successful integration of socio-economic issues?</a:t>
            </a:r>
            <a:endParaRPr lang="en-GB" dirty="0"/>
          </a:p>
        </p:txBody>
      </p:sp>
      <p:sp>
        <p:nvSpPr>
          <p:cNvPr id="3" name="Content Placeholder 2"/>
          <p:cNvSpPr>
            <a:spLocks noGrp="1"/>
          </p:cNvSpPr>
          <p:nvPr>
            <p:ph idx="1"/>
          </p:nvPr>
        </p:nvSpPr>
        <p:spPr/>
        <p:txBody>
          <a:bodyPr/>
          <a:lstStyle/>
          <a:p>
            <a:pPr marL="0" indent="0">
              <a:buNone/>
            </a:pPr>
            <a:r>
              <a:rPr lang="en-US" dirty="0" smtClean="0"/>
              <a:t>1. Socio-economic considerations during the participatory stakeholder working groups (South-East case study)</a:t>
            </a:r>
          </a:p>
          <a:p>
            <a:pPr marL="0" indent="0">
              <a:buNone/>
            </a:pPr>
            <a:endParaRPr lang="en-US" dirty="0" smtClean="0"/>
          </a:p>
          <a:p>
            <a:pPr marL="0" indent="0">
              <a:buNone/>
            </a:pPr>
            <a:r>
              <a:rPr lang="en-US" dirty="0" smtClean="0"/>
              <a:t>2. Impact Assessments (IAs): effective and reflexive regulation tools?</a:t>
            </a:r>
            <a:endParaRPr lang="en-GB" dirty="0" smtClean="0"/>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20</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3324303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Socio-economic interests and participation</a:t>
            </a:r>
            <a:endParaRPr lang="en-GB" dirty="0"/>
          </a:p>
        </p:txBody>
      </p:sp>
      <p:sp>
        <p:nvSpPr>
          <p:cNvPr id="3" name="Content Placeholder 2"/>
          <p:cNvSpPr>
            <a:spLocks noGrp="1"/>
          </p:cNvSpPr>
          <p:nvPr>
            <p:ph idx="1"/>
          </p:nvPr>
        </p:nvSpPr>
        <p:spPr/>
        <p:txBody>
          <a:bodyPr/>
          <a:lstStyle/>
          <a:p>
            <a:r>
              <a:rPr lang="en-US" sz="2000" dirty="0" smtClean="0"/>
              <a:t>The Environment Audit Committee 2014 Report stated that “the statutory provision which allows socio-economic considerations to be taken into account has made the process of designation a contested one”.</a:t>
            </a:r>
          </a:p>
          <a:p>
            <a:endParaRPr lang="en-US" sz="2000" dirty="0" smtClean="0"/>
          </a:p>
          <a:p>
            <a:r>
              <a:rPr lang="en-US" sz="2000" dirty="0" smtClean="0"/>
              <a:t>Why?</a:t>
            </a:r>
            <a:endParaRPr lang="en-US" sz="2000" dirty="0"/>
          </a:p>
          <a:p>
            <a:pPr lvl="1"/>
            <a:r>
              <a:rPr lang="en-US" sz="1600" dirty="0" smtClean="0"/>
              <a:t>Participants put in pre-determined categories (livelihood, ecology…);</a:t>
            </a:r>
          </a:p>
          <a:p>
            <a:pPr lvl="1"/>
            <a:r>
              <a:rPr lang="en-US" sz="1600" dirty="0" smtClean="0"/>
              <a:t>Socio-economic consequences primarily considered as costs;</a:t>
            </a:r>
          </a:p>
          <a:p>
            <a:pPr lvl="1"/>
            <a:r>
              <a:rPr lang="en-US" sz="1600" dirty="0" smtClean="0"/>
              <a:t>Ecological Network Guidance </a:t>
            </a:r>
            <a:r>
              <a:rPr lang="en-US" sz="1600" dirty="0" err="1" smtClean="0"/>
              <a:t>canonised</a:t>
            </a:r>
            <a:r>
              <a:rPr lang="en-US" sz="1600" dirty="0" smtClean="0"/>
              <a:t> what counted as the ecological;</a:t>
            </a:r>
          </a:p>
          <a:p>
            <a:pPr lvl="1"/>
            <a:r>
              <a:rPr lang="en-US" sz="1600" dirty="0" smtClean="0"/>
              <a:t>Participants were stakeholders, not deliberants: compromise and bargain at the core of the process.</a:t>
            </a:r>
          </a:p>
          <a:p>
            <a:pPr lvl="1"/>
            <a:r>
              <a:rPr lang="en-US" sz="1600" dirty="0" smtClean="0"/>
              <a:t>See: </a:t>
            </a:r>
            <a:r>
              <a:rPr lang="en-US" sz="1600" dirty="0" smtClean="0">
                <a:hlinkClick r:id="rId2"/>
              </a:rPr>
              <a:t>http://ecologiesandidentities.blogs.ilrt.org/</a:t>
            </a:r>
            <a:r>
              <a:rPr lang="en-US" sz="1600" dirty="0" smtClean="0"/>
              <a:t> </a:t>
            </a:r>
            <a:endParaRPr lang="en-GB" sz="16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21</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2726288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 Impact Assessments</a:t>
            </a:r>
            <a:endParaRPr lang="en-GB" dirty="0"/>
          </a:p>
        </p:txBody>
      </p:sp>
      <p:sp>
        <p:nvSpPr>
          <p:cNvPr id="3" name="Content Placeholder 2"/>
          <p:cNvSpPr>
            <a:spLocks noGrp="1"/>
          </p:cNvSpPr>
          <p:nvPr>
            <p:ph idx="1"/>
          </p:nvPr>
        </p:nvSpPr>
        <p:spPr/>
        <p:txBody>
          <a:bodyPr/>
          <a:lstStyle/>
          <a:p>
            <a:pPr marL="0" indent="0">
              <a:buNone/>
            </a:pPr>
            <a:r>
              <a:rPr lang="en-US" sz="1600" dirty="0" smtClean="0"/>
              <a:t>Another way in which socio-economic issues were considered was through IAs.</a:t>
            </a:r>
          </a:p>
          <a:p>
            <a:pPr marL="0" indent="0">
              <a:buNone/>
            </a:pPr>
            <a:endParaRPr lang="en-US" sz="1600" dirty="0" smtClean="0"/>
          </a:p>
          <a:p>
            <a:pPr marL="0" indent="0">
              <a:buNone/>
            </a:pPr>
            <a:r>
              <a:rPr lang="en-US" sz="1600" dirty="0" smtClean="0"/>
              <a:t>IAs have become central in UK regulatory improvement strategies in the past three decades and are in line with government’s aim to cut the red tape.</a:t>
            </a:r>
          </a:p>
          <a:p>
            <a:pPr marL="0" indent="0">
              <a:buNone/>
            </a:pPr>
            <a:endParaRPr lang="en-US" sz="1600" dirty="0" smtClean="0"/>
          </a:p>
          <a:p>
            <a:pPr marL="0" indent="0">
              <a:buNone/>
            </a:pPr>
            <a:r>
              <a:rPr lang="en-US" sz="1600" dirty="0" smtClean="0"/>
              <a:t>The Department for Business, Innovation and Skills (2011) defines IAs as both “a continuous process to help think through the reasons for government intervention, to weight up various options for achieving an objective and to understand the consequences of a proposed intervention; and a tool to be used to help develop policy by assessing and presenting the likely costs and benefits and the</a:t>
            </a:r>
          </a:p>
          <a:p>
            <a:pPr marL="0" indent="0">
              <a:buNone/>
            </a:pPr>
            <a:r>
              <a:rPr lang="en-US" sz="1600" dirty="0" smtClean="0"/>
              <a:t>associated risks of a proposal that may have an impact on the public, business or civil society </a:t>
            </a:r>
            <a:r>
              <a:rPr lang="en-US" sz="1600" dirty="0" err="1" smtClean="0"/>
              <a:t>organisations</a:t>
            </a:r>
            <a:r>
              <a:rPr lang="en-US" sz="1600" dirty="0" smtClean="0"/>
              <a:t>, the environment and wider society over the long term”</a:t>
            </a:r>
            <a:endParaRPr lang="en-GB" sz="16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22</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2940641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Impact Assessments</a:t>
            </a:r>
            <a:endParaRPr lang="en-GB" dirty="0"/>
          </a:p>
        </p:txBody>
      </p:sp>
      <p:sp>
        <p:nvSpPr>
          <p:cNvPr id="3" name="Content Placeholder 2"/>
          <p:cNvSpPr>
            <a:spLocks noGrp="1"/>
          </p:cNvSpPr>
          <p:nvPr>
            <p:ph idx="1"/>
          </p:nvPr>
        </p:nvSpPr>
        <p:spPr/>
        <p:txBody>
          <a:bodyPr/>
          <a:lstStyle/>
          <a:p>
            <a:r>
              <a:rPr lang="en-US" sz="2400" dirty="0" smtClean="0"/>
              <a:t>evidence-based processes informing decisions via cost-benefit analysis, forecasting the future consequences of current regulatory choices (“regulatory foresight”)</a:t>
            </a:r>
          </a:p>
          <a:p>
            <a:endParaRPr lang="en-US" sz="2400" dirty="0" smtClean="0"/>
          </a:p>
          <a:p>
            <a:r>
              <a:rPr lang="en-US" sz="2400" dirty="0" smtClean="0"/>
              <a:t>Policy-makers are not the only ones to be informed by IAs as an important part of IAs is the potential for public scrutiny.</a:t>
            </a:r>
          </a:p>
          <a:p>
            <a:endParaRPr lang="en-US" sz="2400" dirty="0" smtClean="0"/>
          </a:p>
          <a:p>
            <a:r>
              <a:rPr lang="en-US" sz="2400" dirty="0" smtClean="0"/>
              <a:t>Underlying assumption is that CBA is the best measure of public policy </a:t>
            </a:r>
            <a:endParaRPr lang="en-GB" sz="24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23</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2922914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IAs for tranche 1 MCZ</a:t>
            </a:r>
            <a:endParaRPr lang="en-GB" dirty="0"/>
          </a:p>
        </p:txBody>
      </p:sp>
      <p:sp>
        <p:nvSpPr>
          <p:cNvPr id="3" name="Content Placeholder 2"/>
          <p:cNvSpPr>
            <a:spLocks noGrp="1"/>
          </p:cNvSpPr>
          <p:nvPr>
            <p:ph idx="1"/>
          </p:nvPr>
        </p:nvSpPr>
        <p:spPr/>
        <p:txBody>
          <a:bodyPr/>
          <a:lstStyle/>
          <a:p>
            <a:pPr marL="0" indent="0">
              <a:buNone/>
            </a:pPr>
            <a:r>
              <a:rPr lang="en-US" sz="2000" dirty="0" smtClean="0"/>
              <a:t>IAs used in the first tranche of MCZs designation raise questions of procedural and substantive legitimacy</a:t>
            </a:r>
          </a:p>
          <a:p>
            <a:pPr marL="0" indent="0">
              <a:buNone/>
            </a:pPr>
            <a:endParaRPr lang="en-US" sz="2000" dirty="0" smtClean="0"/>
          </a:p>
          <a:p>
            <a:pPr marL="0" indent="0">
              <a:buNone/>
            </a:pPr>
            <a:r>
              <a:rPr lang="en-US" sz="2000" dirty="0" smtClean="0"/>
              <a:t>Three critiques:</a:t>
            </a:r>
          </a:p>
          <a:p>
            <a:pPr marL="0" indent="0">
              <a:buNone/>
            </a:pPr>
            <a:endParaRPr lang="en-US" sz="2000" dirty="0"/>
          </a:p>
          <a:p>
            <a:pPr marL="0" indent="0">
              <a:buNone/>
            </a:pPr>
            <a:r>
              <a:rPr lang="en-US" sz="2000" dirty="0" smtClean="0"/>
              <a:t>1. IAs as a simplifying tool</a:t>
            </a:r>
          </a:p>
          <a:p>
            <a:pPr marL="0" indent="0">
              <a:buNone/>
            </a:pPr>
            <a:r>
              <a:rPr lang="en-US" sz="2000" dirty="0" smtClean="0"/>
              <a:t>2. Uncertainty</a:t>
            </a:r>
          </a:p>
          <a:p>
            <a:pPr marL="0" indent="0">
              <a:buNone/>
            </a:pPr>
            <a:r>
              <a:rPr lang="en-US" sz="2000" dirty="0" smtClean="0"/>
              <a:t>3. Transparency issues</a:t>
            </a:r>
            <a:endParaRPr lang="en-GB" sz="20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24</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3833032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IAs as a simplifying tool</a:t>
            </a:r>
            <a:br>
              <a:rPr lang="en-US" dirty="0"/>
            </a:br>
            <a:endParaRPr lang="en-GB" dirty="0"/>
          </a:p>
        </p:txBody>
      </p:sp>
      <p:sp>
        <p:nvSpPr>
          <p:cNvPr id="3" name="Content Placeholder 2"/>
          <p:cNvSpPr>
            <a:spLocks noGrp="1"/>
          </p:cNvSpPr>
          <p:nvPr>
            <p:ph idx="1"/>
          </p:nvPr>
        </p:nvSpPr>
        <p:spPr>
          <a:xfrm>
            <a:off x="251520" y="1916832"/>
            <a:ext cx="8640960" cy="3705275"/>
          </a:xfrm>
        </p:spPr>
        <p:txBody>
          <a:bodyPr/>
          <a:lstStyle/>
          <a:p>
            <a:r>
              <a:rPr lang="en-US" sz="2800" dirty="0" smtClean="0"/>
              <a:t>The potential positive impacts of MCZs were not quantified and the positive and negative impacts kept entirely separate in the IA report.</a:t>
            </a:r>
          </a:p>
          <a:p>
            <a:endParaRPr lang="en-US" sz="2800" dirty="0" smtClean="0"/>
          </a:p>
          <a:p>
            <a:r>
              <a:rPr lang="en-US" sz="2800" dirty="0" smtClean="0"/>
              <a:t>Uniform 75% displacement figure was adopted for all MCZs regardless of legal and geographical specificities (e.g. size of boats/ICES zones, other designations).</a:t>
            </a:r>
            <a:endParaRPr lang="en-GB" sz="2800" dirty="0"/>
          </a:p>
        </p:txBody>
      </p:sp>
      <p:sp>
        <p:nvSpPr>
          <p:cNvPr id="4" name="Footer Placeholder 3"/>
          <p:cNvSpPr>
            <a:spLocks noGrp="1"/>
          </p:cNvSpPr>
          <p:nvPr>
            <p:ph type="ftr" sz="quarter" idx="10"/>
          </p:nvPr>
        </p:nvSpPr>
        <p:spPr/>
        <p:txBody>
          <a:bodyPr/>
          <a:lstStyle/>
          <a:p>
            <a:pPr>
              <a:defRPr/>
            </a:pPr>
            <a:endParaRPr lang="en-GB" dirty="0"/>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25</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2433223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Uncertainty</a:t>
            </a:r>
            <a:br>
              <a:rPr lang="en-GB" dirty="0"/>
            </a:br>
            <a:endParaRPr lang="en-GB" dirty="0"/>
          </a:p>
        </p:txBody>
      </p:sp>
      <p:sp>
        <p:nvSpPr>
          <p:cNvPr id="3" name="Content Placeholder 2"/>
          <p:cNvSpPr>
            <a:spLocks noGrp="1"/>
          </p:cNvSpPr>
          <p:nvPr>
            <p:ph idx="1"/>
          </p:nvPr>
        </p:nvSpPr>
        <p:spPr/>
        <p:txBody>
          <a:bodyPr/>
          <a:lstStyle/>
          <a:p>
            <a:r>
              <a:rPr lang="en-US" sz="2400" dirty="0" smtClean="0"/>
              <a:t>Process of designating MCZs permeated by managerial and scientific uncertainty;</a:t>
            </a:r>
          </a:p>
          <a:p>
            <a:endParaRPr lang="en-US" sz="2400" dirty="0" smtClean="0"/>
          </a:p>
          <a:p>
            <a:r>
              <a:rPr lang="en-US" sz="2400" dirty="0" smtClean="0"/>
              <a:t>How to model potential socio-economic costs if the activities that could be carried out in the MCZs were unknown? A best estimate figure representing impact was derived from the range by setting a mid point between high and low cost scenarios for each type of fishing gear (scenarios are extreme) </a:t>
            </a:r>
            <a:endParaRPr lang="en-GB" sz="24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26</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2562732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Transparency issues</a:t>
            </a:r>
            <a:br>
              <a:rPr lang="en-GB" dirty="0"/>
            </a:br>
            <a:endParaRPr lang="en-GB" dirty="0"/>
          </a:p>
        </p:txBody>
      </p:sp>
      <p:sp>
        <p:nvSpPr>
          <p:cNvPr id="3" name="Content Placeholder 2"/>
          <p:cNvSpPr>
            <a:spLocks noGrp="1"/>
          </p:cNvSpPr>
          <p:nvPr>
            <p:ph idx="1"/>
          </p:nvPr>
        </p:nvSpPr>
        <p:spPr/>
        <p:txBody>
          <a:bodyPr/>
          <a:lstStyle/>
          <a:p>
            <a:r>
              <a:rPr lang="en-US" sz="1800" dirty="0" smtClean="0"/>
              <a:t>How did IAs for MCZs fulfilled transparency and accountability requirements?</a:t>
            </a:r>
          </a:p>
          <a:p>
            <a:endParaRPr lang="en-US" sz="1800" dirty="0" smtClean="0"/>
          </a:p>
          <a:p>
            <a:r>
              <a:rPr lang="en-US" sz="1800" dirty="0" smtClean="0"/>
              <a:t>IAs, produced by project economist, were not subject to full debate during the stakeholders working groups “some people never heard anything about the IA until the very last meetings.” (fisherman, South-East)</a:t>
            </a:r>
          </a:p>
          <a:p>
            <a:endParaRPr lang="en-US" sz="1800" dirty="0" smtClean="0"/>
          </a:p>
          <a:p>
            <a:r>
              <a:rPr lang="en-US" sz="1800" dirty="0" smtClean="0"/>
              <a:t>The calculations in the IAs were features based but by the time the IA was put out for consultation, the government had made the decision to designate on the basis of a fraction of the original features proposed yet the IAs reports still show the impact on all features</a:t>
            </a:r>
            <a:r>
              <a:rPr lang="en-US" dirty="0" smtClean="0"/>
              <a:t>.</a:t>
            </a:r>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27</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1411764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28" y="1152478"/>
            <a:ext cx="8640960" cy="1143000"/>
          </a:xfrm>
        </p:spPr>
        <p:txBody>
          <a:bodyPr/>
          <a:lstStyle/>
          <a:p>
            <a:r>
              <a:rPr lang="en-GB" dirty="0" smtClean="0"/>
              <a:t>Management of MCZs under the MCAA </a:t>
            </a:r>
            <a:endParaRPr lang="en-GB" dirty="0"/>
          </a:p>
        </p:txBody>
      </p:sp>
      <p:sp>
        <p:nvSpPr>
          <p:cNvPr id="3" name="Content Placeholder 2"/>
          <p:cNvSpPr>
            <a:spLocks noGrp="1"/>
          </p:cNvSpPr>
          <p:nvPr>
            <p:ph idx="1"/>
          </p:nvPr>
        </p:nvSpPr>
        <p:spPr/>
        <p:txBody>
          <a:bodyPr/>
          <a:lstStyle/>
          <a:p>
            <a:r>
              <a:rPr lang="en-US" sz="1800" dirty="0" smtClean="0"/>
              <a:t>Marine Management Organization (MMO) has powers to:</a:t>
            </a:r>
          </a:p>
          <a:p>
            <a:pPr lvl="1"/>
            <a:r>
              <a:rPr lang="en-US" sz="1400" dirty="0" smtClean="0"/>
              <a:t>Make byelaws for furthering the conservation objectives of MCZs (s 129). Provisions can include prohibiting/restricting the entry into or movement  of people and animals or particular activities (also in nearby areas)/issue permits to conduct otherwise illegal activities/differentiate among areas within MCZs, time of the year, methods to carry out an activity</a:t>
            </a:r>
          </a:p>
          <a:p>
            <a:pPr lvl="1"/>
            <a:r>
              <a:rPr lang="en-US" sz="1400" dirty="0" smtClean="0"/>
              <a:t>Make emergency byelaws for 12 months if there is an urgent need to protect an MCZ (s 131) or interim byelaws (s 132) if there is an urgent need to protect the area that in the opinion of the MMO that the area should be designated. </a:t>
            </a:r>
          </a:p>
          <a:p>
            <a:pPr lvl="1"/>
            <a:endParaRPr lang="en-US" sz="1400" dirty="0" smtClean="0"/>
          </a:p>
          <a:p>
            <a:r>
              <a:rPr lang="en-US" sz="1800" dirty="0" smtClean="0"/>
              <a:t>Inshore Fisheries Conservation Authorities have management and enforcement powers for MCZs within their district up to 6nm</a:t>
            </a: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28</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3626672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Offences</a:t>
            </a:r>
            <a:endParaRPr lang="en-GB" dirty="0"/>
          </a:p>
        </p:txBody>
      </p:sp>
      <p:sp>
        <p:nvSpPr>
          <p:cNvPr id="3" name="Content Placeholder 2"/>
          <p:cNvSpPr>
            <a:spLocks noGrp="1"/>
          </p:cNvSpPr>
          <p:nvPr>
            <p:ph idx="1"/>
          </p:nvPr>
        </p:nvSpPr>
        <p:spPr/>
        <p:txBody>
          <a:bodyPr/>
          <a:lstStyle/>
          <a:p>
            <a:r>
              <a:rPr lang="en-US" sz="2400" dirty="0" smtClean="0"/>
              <a:t>It is an offence to contravene byelaws (s 139)</a:t>
            </a:r>
          </a:p>
          <a:p>
            <a:r>
              <a:rPr lang="en-US" sz="2400" dirty="0" smtClean="0"/>
              <a:t>Strict liability to damage a protected features of MCZs. Damaging includes killing/injuring animals that are a protected feature under the MCZ, picking/cutting/destroying habitats (s 140(2)). </a:t>
            </a:r>
          </a:p>
          <a:p>
            <a:endParaRPr lang="en-US" sz="2400" dirty="0" smtClean="0"/>
          </a:p>
          <a:p>
            <a:r>
              <a:rPr lang="en-US" sz="2400" dirty="0" smtClean="0"/>
              <a:t>However, also note the civil sanctions’ route under s 142(1): The Secretary of State may by order make provisions to confer on enforcement authority the power to impose a fixed monetary penalty </a:t>
            </a:r>
          </a:p>
          <a:p>
            <a:endParaRPr lang="en-US" dirty="0" smtClean="0"/>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29</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3132398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 </a:t>
            </a:r>
            <a:endParaRPr lang="en-GB" dirty="0"/>
          </a:p>
        </p:txBody>
      </p:sp>
      <p:sp>
        <p:nvSpPr>
          <p:cNvPr id="3" name="Content Placeholder 2"/>
          <p:cNvSpPr>
            <a:spLocks noGrp="1"/>
          </p:cNvSpPr>
          <p:nvPr>
            <p:ph idx="1"/>
          </p:nvPr>
        </p:nvSpPr>
        <p:spPr/>
        <p:txBody>
          <a:bodyPr/>
          <a:lstStyle/>
          <a:p>
            <a:r>
              <a:rPr lang="en-GB" sz="2400" dirty="0" smtClean="0"/>
              <a:t>MPAs are an important tool to protect the sea</a:t>
            </a:r>
          </a:p>
          <a:p>
            <a:r>
              <a:rPr lang="en-GB" sz="2400" dirty="0" smtClean="0"/>
              <a:t>The creation of an ecologically coherent network allows for the consideration of the interconnectedness of the sea</a:t>
            </a:r>
          </a:p>
          <a:p>
            <a:r>
              <a:rPr lang="en-GB" sz="2400" dirty="0" smtClean="0"/>
              <a:t>Natura 2000 network in the marine environment is not enough </a:t>
            </a:r>
          </a:p>
          <a:p>
            <a:r>
              <a:rPr lang="en-GB" sz="2400" dirty="0" smtClean="0"/>
              <a:t>Domestic approach through the establishment of MCZs adds to N2000 both ecologically and socially in theory but </a:t>
            </a:r>
            <a:r>
              <a:rPr lang="en-GB" sz="2400" smtClean="0"/>
              <a:t>in practice </a:t>
            </a:r>
            <a:r>
              <a:rPr lang="en-GB" sz="2400" dirty="0" smtClean="0"/>
              <a:t>the designation process has been fraught with difficulties and an assessment of the management is too early to make.    </a:t>
            </a:r>
            <a:endParaRPr lang="en-GB" sz="2400"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fld id="{1D36D0FC-911D-4D4B-96F7-EC403F186C4B}" type="slidenum">
              <a:rPr lang="en-GB" altLang="en-US" smtClean="0"/>
              <a:pPr/>
              <a:t>30</a:t>
            </a:fld>
            <a:endParaRPr lang="en-GB" altLang="en-US"/>
          </a:p>
        </p:txBody>
      </p:sp>
      <p:sp>
        <p:nvSpPr>
          <p:cNvPr id="6" name="Date Placeholder 5"/>
          <p:cNvSpPr>
            <a:spLocks noGrp="1"/>
          </p:cNvSpPr>
          <p:nvPr>
            <p:ph type="dt" sz="half" idx="12"/>
          </p:nvPr>
        </p:nvSpPr>
        <p:spPr/>
        <p:txBody>
          <a:bodyPr/>
          <a:lstStyle/>
          <a:p>
            <a:pPr>
              <a:defRPr/>
            </a:pPr>
            <a:fld id="{C0CB26C9-8718-4EC1-97EE-9ABFC149F770}" type="datetime4">
              <a:rPr lang="en-GB" smtClean="0"/>
              <a:pPr>
                <a:defRPr/>
              </a:pPr>
              <a:t>May 1, 2017</a:t>
            </a:fld>
            <a:endParaRPr lang="en-GB" dirty="0"/>
          </a:p>
        </p:txBody>
      </p:sp>
    </p:spTree>
    <p:extLst>
      <p:ext uri="{BB962C8B-B14F-4D97-AF65-F5344CB8AC3E}">
        <p14:creationId xmlns:p14="http://schemas.microsoft.com/office/powerpoint/2010/main" val="3681423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Of Bristol Template</Template>
  <TotalTime>170</TotalTime>
  <Words>2215</Words>
  <Application>Microsoft Macintosh PowerPoint</Application>
  <PresentationFormat>On-screen Show (4:3)</PresentationFormat>
  <Paragraphs>223</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Environmental Law- Lecture 13: Protected Areas at Sea</vt:lpstr>
      <vt:lpstr>Outline</vt:lpstr>
      <vt:lpstr>The status of Oceans in Europe</vt:lpstr>
      <vt:lpstr>The complexities of the marine environment</vt:lpstr>
      <vt:lpstr>A Busy Sea: UK</vt:lpstr>
      <vt:lpstr>So…</vt:lpstr>
      <vt:lpstr>Establishing an ecological coherent network of MPAs: international calls</vt:lpstr>
      <vt:lpstr>Establishing an ecological coherent network of MPAs: international calls</vt:lpstr>
      <vt:lpstr>Network of MPAs and EU Law</vt:lpstr>
      <vt:lpstr>What about other existing networks?</vt:lpstr>
      <vt:lpstr>Natura 2000 in the sea</vt:lpstr>
      <vt:lpstr>OSPAR vs. Natura 2000</vt:lpstr>
      <vt:lpstr>English Approach towards the network</vt:lpstr>
      <vt:lpstr>English Approach towards the network</vt:lpstr>
      <vt:lpstr>English Approach to the Network</vt:lpstr>
      <vt:lpstr>Domestic law prior to the MCAA </vt:lpstr>
      <vt:lpstr>Domestic law prior to the MCCA</vt:lpstr>
      <vt:lpstr>Designation of MCZs under the MCAA</vt:lpstr>
      <vt:lpstr>Implementation of Part V</vt:lpstr>
      <vt:lpstr>Assessing the English Approach to designation: a successful integration of socio-economic issues?</vt:lpstr>
      <vt:lpstr>1. Socio-economic interests and participation</vt:lpstr>
      <vt:lpstr>2. Impact Assessments</vt:lpstr>
      <vt:lpstr>Impact Assessments</vt:lpstr>
      <vt:lpstr>IAs for tranche 1 MCZ</vt:lpstr>
      <vt:lpstr>IAs as a simplifying tool </vt:lpstr>
      <vt:lpstr>Uncertainty </vt:lpstr>
      <vt:lpstr>Transparency issues </vt:lpstr>
      <vt:lpstr>Management of MCZs under the MCAA </vt:lpstr>
      <vt:lpstr>Offences</vt:lpstr>
      <vt:lpstr>Conclusion </vt:lpstr>
    </vt:vector>
  </TitlesOfParts>
  <Company>University of Bristol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13: Protected Areas at Sea</dc:title>
  <dc:creator>M Pieraccini</dc:creator>
  <cp:lastModifiedBy>Christopher Olsen</cp:lastModifiedBy>
  <cp:revision>13</cp:revision>
  <cp:lastPrinted>2015-12-10T10:56:32Z</cp:lastPrinted>
  <dcterms:created xsi:type="dcterms:W3CDTF">2015-12-09T11:30:02Z</dcterms:created>
  <dcterms:modified xsi:type="dcterms:W3CDTF">2017-05-01T15:54:58Z</dcterms:modified>
</cp:coreProperties>
</file>