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4" r:id="rId5"/>
    <p:sldId id="267" r:id="rId6"/>
    <p:sldId id="260" r:id="rId7"/>
    <p:sldId id="263" r:id="rId8"/>
    <p:sldId id="265" r:id="rId9"/>
    <p:sldId id="268" r:id="rId10"/>
    <p:sldId id="269" r:id="rId11"/>
    <p:sldId id="261" r:id="rId12"/>
    <p:sldId id="262" r:id="rId13"/>
    <p:sldId id="266" r:id="rId14"/>
    <p:sldId id="271" r:id="rId15"/>
    <p:sldId id="272" r:id="rId16"/>
  </p:sldIdLst>
  <p:sldSz cx="9144000" cy="6858000" type="screen4x3"/>
  <p:notesSz cx="6669088" cy="987266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5B5647"/>
    <a:srgbClr val="9A1D2B"/>
    <a:srgbClr val="BF2F37"/>
    <a:srgbClr val="AAA4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>
      <p:cViewPr varScale="1">
        <p:scale>
          <a:sx n="96" d="100"/>
          <a:sy n="96" d="100"/>
        </p:scale>
        <p:origin x="-1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4002" y="102"/>
      </p:cViewPr>
      <p:guideLst>
        <p:guide orient="horz" pos="3110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2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6095E9-64A3-4B87-BED8-4331B4B653E9}" type="datetimeFigureOut">
              <a:rPr lang="en-GB"/>
              <a:pPr>
                <a:defRPr/>
              </a:pPr>
              <a:t>01/05/17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377318"/>
            <a:ext cx="2889938" cy="49363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1D5A21D-0D21-4BD8-B38C-A841EE0452A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4623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2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612539-128D-44AC-ADF5-71746487FDE1}" type="datetimeFigureOut">
              <a:rPr lang="en-GB"/>
              <a:pPr>
                <a:defRPr/>
              </a:pPr>
              <a:t>01/05/17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6775" y="739775"/>
            <a:ext cx="4935538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7318"/>
            <a:ext cx="2889938" cy="49363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5C12AE8-EE85-48A9-9DC2-BAB47B409F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1249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27797DE-BC8C-430B-AE0C-BD2F5E9ECA00}" type="slidenum">
              <a:rPr lang="en-GB" altLang="en-US">
                <a:latin typeface="Calibri" panose="020F0502020204030204" pitchFamily="34" charset="0"/>
              </a:rPr>
              <a:pPr eaLnBrk="1" hangingPunct="1"/>
              <a:t>1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98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6455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5714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7105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259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3857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0171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7710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69170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0022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0632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245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7057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1911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2AE8-EE85-48A9-9DC2-BAB47B409F09}" type="slidenum">
              <a:rPr lang="en-GB" altLang="en-US" smtClean="0"/>
              <a:pPr/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3170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844825"/>
            <a:ext cx="8640960" cy="1470025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rgbClr val="9A1D2B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3356992"/>
            <a:ext cx="864096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0FDFC89-BA90-4C42-9B7F-9BC02435BDF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6FC91-E1A9-47DE-8229-D9BE4262B98F}" type="datetime4">
              <a:rPr lang="en-GB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74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640960" cy="11430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rgbClr val="9A1D2B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420889"/>
            <a:ext cx="8640960" cy="3705275"/>
          </a:xfrm>
        </p:spPr>
        <p:txBody>
          <a:bodyPr/>
          <a:lstStyle>
            <a:lvl5pPr>
              <a:buFont typeface="Arial" pitchFamily="34" charset="0"/>
              <a:buChar char="­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259EAB-B228-4E01-B369-40BFC083D8BC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2B273-1AD1-4DBF-B4DC-A7264F48FB5F}" type="datetime4">
              <a:rPr lang="en-GB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504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4929411"/>
          </a:xfrm>
        </p:spPr>
        <p:txBody>
          <a:bodyPr/>
          <a:lstStyle>
            <a:lvl5pPr>
              <a:buFont typeface="Arial" pitchFamily="34" charset="0"/>
              <a:buChar char="­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06500F-54DF-499C-A3C7-00590BE888AF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DBD98-ED8C-4DEE-B814-106908A99A06}" type="datetime4">
              <a:rPr lang="en-GB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5484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77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77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38B56A-BCF6-4AC3-804C-2BD468498532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A9265-8417-403D-A96A-C9B92AF71EC1}" type="datetime4">
              <a:rPr lang="en-GB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936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68760"/>
            <a:ext cx="5486400" cy="417646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445225"/>
            <a:ext cx="5486400" cy="6549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D046E9-437A-48F1-89B8-E4F1885E004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E6020-850F-4424-BD26-C5B8DA964FC6}" type="datetime4">
              <a:rPr lang="en-GB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0969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E0C1C6-451B-45FD-B9C0-9CE17A2C93A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5BEAE-8A81-4BD7-85BA-5F0C99F9DBAB}" type="datetime4">
              <a:rPr lang="en-GB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9782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pic>
        <p:nvPicPr>
          <p:cNvPr id="1028" name="Picture 7" descr="logo-ltr.tif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85750"/>
            <a:ext cx="19446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250825" y="1079500"/>
            <a:ext cx="864235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250825" y="6165850"/>
            <a:ext cx="864235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11" descr="address.gif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5" y="6237288"/>
            <a:ext cx="14922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588" y="6246813"/>
            <a:ext cx="3867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11638" y="6251575"/>
            <a:ext cx="7207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fld id="{D925D2B2-EB48-44C5-B28C-F2ED8E7270B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20" name="Date Placeholder 6"/>
          <p:cNvSpPr>
            <a:spLocks noGrp="1"/>
          </p:cNvSpPr>
          <p:nvPr>
            <p:ph type="dt" sz="half" idx="2"/>
          </p:nvPr>
        </p:nvSpPr>
        <p:spPr>
          <a:xfrm>
            <a:off x="6732588" y="620713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BCED955-668B-484B-9C91-0DB8A1891311}" type="datetime4">
              <a:rPr lang="en-GB"/>
              <a:pPr>
                <a:defRPr/>
              </a:pPr>
              <a:t>May 1, 2017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rgbClr val="9A1D2B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9A1D2B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9A1D2B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9A1D2B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9A1D2B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9A1D2B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9A1D2B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9A1D2B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9A1D2B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BF2F37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m.pieraccini@Bristol.ac.u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50825" y="1844675"/>
            <a:ext cx="8642350" cy="1470025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Environmental Law Lecture 11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250825" y="3357563"/>
            <a:ext cx="8642350" cy="17526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Biodiversity Law: Definitions and values 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sz="2800" dirty="0" err="1" smtClean="0"/>
              <a:t>Dr.</a:t>
            </a:r>
            <a:r>
              <a:rPr lang="en-GB" altLang="en-US" sz="2800" smtClean="0"/>
              <a:t> Margherita </a:t>
            </a:r>
            <a:r>
              <a:rPr lang="en-GB" altLang="en-US" sz="2800" dirty="0" smtClean="0"/>
              <a:t>Pieraccini (</a:t>
            </a:r>
            <a:r>
              <a:rPr lang="en-GB" altLang="en-US" sz="2800" dirty="0" smtClean="0">
                <a:hlinkClick r:id="rId3"/>
              </a:rPr>
              <a:t>m.pieraccini@bristol.ac.uk</a:t>
            </a:r>
            <a:r>
              <a:rPr lang="en-GB" altLang="en-US" sz="2800" dirty="0"/>
              <a:t>)</a:t>
            </a:r>
            <a:endParaRPr lang="en-GB" altLang="en-US" sz="2800" dirty="0" smtClean="0"/>
          </a:p>
        </p:txBody>
      </p:sp>
      <p:sp>
        <p:nvSpPr>
          <p:cNvPr id="2052" name="Date Placeholder 3"/>
          <p:cNvSpPr>
            <a:spLocks noGrp="1"/>
          </p:cNvSpPr>
          <p:nvPr>
            <p:ph type="dt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8E837A5-71C3-4234-ACA5-6FCDA75BF893}" type="datetime4">
              <a:rPr lang="en-GB" altLang="en-US" smtClean="0">
                <a:solidFill>
                  <a:srgbClr val="898989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May 1, 2017</a:t>
            </a:fld>
            <a:endParaRPr lang="en-GB" altLang="en-US" smtClean="0">
              <a:solidFill>
                <a:srgbClr val="89898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ABBE503-5CD6-47B2-AE19-181DD05FECEB}" type="slidenum">
              <a:rPr lang="en-GB" altLang="en-US">
                <a:solidFill>
                  <a:srgbClr val="898989"/>
                </a:solidFill>
              </a:rPr>
              <a:pPr eaLnBrk="1" hangingPunct="1"/>
              <a:t>1</a:t>
            </a:fld>
            <a:endParaRPr lang="en-GB" altLang="en-US">
              <a:solidFill>
                <a:srgbClr val="89898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LAWD30123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Introduction to Biodiversity Law</a:t>
            </a:r>
          </a:p>
          <a:p>
            <a:pPr lvl="1"/>
            <a:r>
              <a:rPr lang="en-GB" dirty="0" smtClean="0"/>
              <a:t>Why conserve?</a:t>
            </a:r>
          </a:p>
          <a:p>
            <a:pPr lvl="1"/>
            <a:r>
              <a:rPr lang="en-GB" dirty="0" smtClean="0"/>
              <a:t>What to conserve?</a:t>
            </a:r>
          </a:p>
          <a:p>
            <a:pPr lvl="1"/>
            <a:r>
              <a:rPr lang="en-GB" dirty="0" smtClean="0"/>
              <a:t>How to conserve?</a:t>
            </a:r>
          </a:p>
          <a:p>
            <a:pPr marL="0" indent="0">
              <a:buNone/>
            </a:pPr>
            <a:r>
              <a:rPr lang="en-GB" dirty="0" smtClean="0"/>
              <a:t>Biodiversity protection in the English legal context</a:t>
            </a:r>
          </a:p>
          <a:p>
            <a:pPr lvl="1"/>
            <a:r>
              <a:rPr lang="en-GB" dirty="0" smtClean="0"/>
              <a:t>From voluntarism, to partnership to privatisation?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LAWD30123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2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6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conserve?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 smtClean="0"/>
              <a:t>“Conscious of the intrinsic value of biological diversity and of the ecological, genetic, social, economic, scientific, educational, cultural, recreational and aesthetic values of biological diversity and its components…”</a:t>
            </a:r>
          </a:p>
          <a:p>
            <a:pPr marL="0" indent="0">
              <a:buNone/>
            </a:pPr>
            <a:r>
              <a:rPr lang="en-GB" sz="2400" dirty="0" smtClean="0"/>
              <a:t>“Conscious also of the importance of biological diversity for evolution and for maintain life sustaining systems in the biosphere”</a:t>
            </a:r>
          </a:p>
          <a:p>
            <a:pPr marL="0" indent="0">
              <a:buNone/>
            </a:pPr>
            <a:r>
              <a:rPr lang="en-GB" sz="2400" dirty="0" smtClean="0"/>
              <a:t>(Preamble of Convention of Biological Diversity </a:t>
            </a:r>
            <a:r>
              <a:rPr lang="en-GB" sz="2400" dirty="0" smtClean="0"/>
              <a:t>1992</a:t>
            </a:r>
            <a:r>
              <a:rPr lang="en-GB" sz="2400" dirty="0" smtClean="0"/>
              <a:t>)</a:t>
            </a:r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3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9072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conserve?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 smtClean="0"/>
              <a:t>Is the value of biodiversity intrinsic, i.e. should biodiversity be preserved regardless of human and non-human needs?</a:t>
            </a:r>
            <a:endParaRPr lang="en-GB" sz="1800" dirty="0"/>
          </a:p>
          <a:p>
            <a:endParaRPr lang="en-GB" sz="1800" dirty="0" smtClean="0"/>
          </a:p>
          <a:p>
            <a:r>
              <a:rPr lang="en-GB" sz="1800" dirty="0" smtClean="0"/>
              <a:t>Is the value of biodiversity extrinsic, i.e. biodiversity valued for its role of enhancing other values? If so,  are these values bio-centric or anthropocentric?</a:t>
            </a:r>
          </a:p>
          <a:p>
            <a:endParaRPr lang="en-GB" sz="1800" dirty="0" smtClean="0"/>
          </a:p>
          <a:p>
            <a:r>
              <a:rPr lang="en-GB" sz="1800" dirty="0" smtClean="0"/>
              <a:t>Which values count in particular situations? (deliberative procedures or technocratic decision-making to prioritise value?)</a:t>
            </a:r>
          </a:p>
          <a:p>
            <a:endParaRPr lang="en-GB" sz="1800" dirty="0"/>
          </a:p>
          <a:p>
            <a:r>
              <a:rPr lang="en-GB" sz="1800" dirty="0" smtClean="0"/>
              <a:t>How are values calculated and assigned? (qualitatively/quantitatively…you may start with valuing and ending up with commodification- PES)</a:t>
            </a:r>
            <a:endParaRPr lang="en-GB" sz="1800" dirty="0"/>
          </a:p>
          <a:p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4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5317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Payment for Ecosystem Services (PES)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 smtClean="0"/>
              <a:t>PES= Payments provided </a:t>
            </a:r>
            <a:r>
              <a:rPr lang="en-GB" sz="1800" dirty="0"/>
              <a:t>in </a:t>
            </a:r>
            <a:r>
              <a:rPr lang="en-GB" sz="1800" dirty="0" smtClean="0"/>
              <a:t>exchange for managing the </a:t>
            </a:r>
            <a:r>
              <a:rPr lang="en-GB" sz="1800" dirty="0"/>
              <a:t>land to maintain or enhance </a:t>
            </a:r>
            <a:r>
              <a:rPr lang="en-GB" sz="1800" dirty="0" smtClean="0"/>
              <a:t>the </a:t>
            </a:r>
            <a:r>
              <a:rPr lang="en-GB" sz="1800" dirty="0"/>
              <a:t>ecosystem, thereby providing benefits </a:t>
            </a:r>
            <a:r>
              <a:rPr lang="en-GB" sz="1800" dirty="0" smtClean="0"/>
              <a:t>for the </a:t>
            </a:r>
            <a:r>
              <a:rPr lang="en-GB" sz="1800" dirty="0"/>
              <a:t>public or specific </a:t>
            </a:r>
            <a:r>
              <a:rPr lang="en-GB" sz="1800" dirty="0" smtClean="0"/>
              <a:t>beneficiaries (e.g. maintaining peatland for </a:t>
            </a:r>
            <a:r>
              <a:rPr lang="en-GB" sz="1800" dirty="0"/>
              <a:t>carbon storage). PES can be in the form of flat-rate </a:t>
            </a:r>
            <a:r>
              <a:rPr lang="en-GB" sz="1800" dirty="0" smtClean="0"/>
              <a:t>subsidies or </a:t>
            </a:r>
            <a:r>
              <a:rPr lang="en-GB" sz="1800" dirty="0"/>
              <a:t>individual negotiated </a:t>
            </a:r>
            <a:r>
              <a:rPr lang="en-GB" sz="1800" dirty="0" smtClean="0"/>
              <a:t>contracts.</a:t>
            </a:r>
          </a:p>
          <a:p>
            <a:pPr marL="0" indent="0">
              <a:buNone/>
            </a:pPr>
            <a:endParaRPr lang="en-GB" sz="1800" dirty="0" smtClean="0"/>
          </a:p>
          <a:p>
            <a:r>
              <a:rPr lang="en-GB" sz="1800" dirty="0" smtClean="0"/>
              <a:t>PES Framework in the 2005 United </a:t>
            </a:r>
            <a:r>
              <a:rPr lang="en-GB" sz="1800" dirty="0"/>
              <a:t>Nations' </a:t>
            </a:r>
            <a:r>
              <a:rPr lang="en-GB" sz="1800" dirty="0" smtClean="0"/>
              <a:t>Millennium Ecosystem Assessment </a:t>
            </a:r>
          </a:p>
          <a:p>
            <a:pPr marL="0" indent="0">
              <a:buNone/>
            </a:pPr>
            <a:endParaRPr lang="en-GB" sz="1800" dirty="0"/>
          </a:p>
          <a:p>
            <a:r>
              <a:rPr lang="en-GB" sz="1800" dirty="0" smtClean="0"/>
              <a:t>Positive: beyond the dichotomy between economic gain (development) vs conservation </a:t>
            </a:r>
          </a:p>
          <a:p>
            <a:r>
              <a:rPr lang="en-GB" sz="1800" dirty="0" smtClean="0"/>
              <a:t>Key Challenges: </a:t>
            </a:r>
          </a:p>
          <a:p>
            <a:pPr lvl="1"/>
            <a:r>
              <a:rPr lang="en-GB" sz="1800" dirty="0" smtClean="0"/>
              <a:t>How do you identify ecosystem services and attach a monetarised value on them?</a:t>
            </a:r>
          </a:p>
          <a:p>
            <a:pPr lvl="1"/>
            <a:r>
              <a:rPr lang="en-GB" sz="1800" dirty="0"/>
              <a:t>W</a:t>
            </a:r>
            <a:r>
              <a:rPr lang="en-GB" sz="1800" dirty="0" smtClean="0"/>
              <a:t>ho to pay? Landowner or tenant, what of common land?</a:t>
            </a:r>
          </a:p>
          <a:p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5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0545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conserve?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This question as to which nature is to be protected is one that not only requires scientific substantiation but also ethical discourses on values. </a:t>
            </a:r>
          </a:p>
          <a:p>
            <a:r>
              <a:rPr lang="en-GB" sz="2800" dirty="0" smtClean="0"/>
              <a:t>What are the items on which biodiversity is predicated? </a:t>
            </a:r>
          </a:p>
          <a:p>
            <a:pPr lvl="1"/>
            <a:r>
              <a:rPr lang="en-GB" dirty="0" smtClean="0"/>
              <a:t>Individual </a:t>
            </a:r>
            <a:r>
              <a:rPr lang="en-GB" dirty="0"/>
              <a:t>E</a:t>
            </a:r>
            <a:r>
              <a:rPr lang="en-GB" dirty="0" smtClean="0"/>
              <a:t>ntity, Species, Habitats, Ecosystems, Biomes?</a:t>
            </a:r>
          </a:p>
          <a:p>
            <a:pPr lvl="1"/>
            <a:r>
              <a:rPr lang="en-GB" dirty="0" smtClean="0"/>
              <a:t>Should the emphasis been on numbers or differences between the species, genes, ecosystems?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6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492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conserve?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“Biological </a:t>
            </a:r>
            <a:r>
              <a:rPr lang="en-GB" dirty="0"/>
              <a:t>diversity" means the variability among living organisms from all sources including, inter alia, terrestrial, marine and other aquatic ecosystems and the ecological complexes of which they are part; this includes diversity within species, between </a:t>
            </a:r>
            <a:r>
              <a:rPr lang="en-GB" dirty="0" smtClean="0"/>
              <a:t>species </a:t>
            </a:r>
            <a:r>
              <a:rPr lang="en-GB" dirty="0"/>
              <a:t>and of ecosystems. </a:t>
            </a:r>
            <a:r>
              <a:rPr lang="en-GB" dirty="0" smtClean="0"/>
              <a:t>(Art 2 CBD)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7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7496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conserve?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If </a:t>
            </a:r>
            <a:r>
              <a:rPr lang="en-GB" sz="2400" dirty="0"/>
              <a:t>the aim is the preservation of diversity, does this mean indifference to individuality? Does it mean that the value of a particular entity is functional and what counts is the overall </a:t>
            </a:r>
            <a:r>
              <a:rPr lang="en-GB" sz="2400" dirty="0" smtClean="0"/>
              <a:t>value of the natural system?</a:t>
            </a:r>
          </a:p>
          <a:p>
            <a:endParaRPr lang="en-GB" sz="2400" dirty="0" smtClean="0"/>
          </a:p>
          <a:p>
            <a:r>
              <a:rPr lang="en-GB" sz="2400" dirty="0"/>
              <a:t>Substitution issue: Logic behind substitution is that the identity of the whole is compatible with the destruction or loss of one of its individual </a:t>
            </a:r>
            <a:r>
              <a:rPr lang="en-GB" sz="2400" dirty="0" smtClean="0"/>
              <a:t>components (Biodiversity offsetting).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8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849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Biodiversity Offsetting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It requires a calculation of biodiversity units being damaged by development.</a:t>
            </a:r>
          </a:p>
          <a:p>
            <a:endParaRPr lang="en-GB" sz="2400" dirty="0" smtClean="0"/>
          </a:p>
          <a:p>
            <a:r>
              <a:rPr lang="en-GB" sz="2400" dirty="0" smtClean="0"/>
              <a:t>Calculation based on the distinctiveness of the habitats being affected, the </a:t>
            </a:r>
            <a:r>
              <a:rPr lang="en-GB" sz="2400" dirty="0"/>
              <a:t>existing condition of that habitat </a:t>
            </a:r>
            <a:r>
              <a:rPr lang="en-GB" sz="2400" dirty="0" smtClean="0"/>
              <a:t>and </a:t>
            </a:r>
            <a:r>
              <a:rPr lang="en-GB" sz="2400" dirty="0"/>
              <a:t>the area of land </a:t>
            </a:r>
            <a:r>
              <a:rPr lang="en-GB" sz="2400" dirty="0" smtClean="0"/>
              <a:t>concerned.</a:t>
            </a:r>
          </a:p>
          <a:p>
            <a:endParaRPr lang="en-GB" sz="2400" dirty="0" smtClean="0"/>
          </a:p>
          <a:p>
            <a:r>
              <a:rPr lang="en-GB" sz="2400" dirty="0" smtClean="0"/>
              <a:t>The habitat lost needs to be replaced with other habitats of similar distinctiveness.</a:t>
            </a:r>
          </a:p>
          <a:p>
            <a:endParaRPr lang="en-GB" sz="2400" dirty="0" smtClean="0"/>
          </a:p>
          <a:p>
            <a:endParaRPr lang="en-GB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9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0189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Biodiversity offsetting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Positive: may protect new habitats now unprotected, delivering something more.</a:t>
            </a:r>
          </a:p>
          <a:p>
            <a:r>
              <a:rPr lang="en-GB" sz="2000" dirty="0" smtClean="0"/>
              <a:t>Challenges:</a:t>
            </a:r>
          </a:p>
          <a:p>
            <a:pPr lvl="1"/>
            <a:r>
              <a:rPr lang="en-GB" sz="2000" dirty="0" smtClean="0"/>
              <a:t>how </a:t>
            </a:r>
            <a:r>
              <a:rPr lang="en-GB" sz="2000" dirty="0"/>
              <a:t>is the distinctiveness of the habitat calculated and by whom? </a:t>
            </a:r>
            <a:endParaRPr lang="en-GB" sz="2000" dirty="0" smtClean="0"/>
          </a:p>
          <a:p>
            <a:pPr lvl="1"/>
            <a:r>
              <a:rPr lang="en-GB" sz="2000" dirty="0" smtClean="0"/>
              <a:t>What </a:t>
            </a:r>
            <a:r>
              <a:rPr lang="en-GB" sz="2000" dirty="0"/>
              <a:t>are the limits to substitution? </a:t>
            </a:r>
            <a:endParaRPr lang="en-GB" sz="2000" dirty="0" smtClean="0"/>
          </a:p>
          <a:p>
            <a:pPr lvl="1"/>
            <a:r>
              <a:rPr lang="en-GB" sz="2000" dirty="0" smtClean="0"/>
              <a:t>Against </a:t>
            </a:r>
            <a:r>
              <a:rPr lang="en-GB" sz="2000" dirty="0"/>
              <a:t>an ecosystem logic? </a:t>
            </a:r>
            <a:r>
              <a:rPr lang="en-GB" sz="2000" dirty="0" smtClean="0"/>
              <a:t>(effects </a:t>
            </a:r>
            <a:r>
              <a:rPr lang="en-GB" sz="2000" dirty="0"/>
              <a:t>of disparate biodiversity offsetting). </a:t>
            </a:r>
            <a:endParaRPr lang="en-GB" sz="2000" dirty="0" smtClean="0"/>
          </a:p>
          <a:p>
            <a:pPr lvl="1"/>
            <a:r>
              <a:rPr lang="en-GB" sz="2000" dirty="0" smtClean="0"/>
              <a:t>The </a:t>
            </a:r>
            <a:r>
              <a:rPr lang="en-GB" sz="2000" dirty="0"/>
              <a:t>problem of additionality (cf. </a:t>
            </a:r>
            <a:r>
              <a:rPr lang="en-GB" sz="2000" dirty="0" smtClean="0"/>
              <a:t>Clean Development Mechanism </a:t>
            </a:r>
            <a:r>
              <a:rPr lang="en-GB" sz="2000" dirty="0"/>
              <a:t>in climate change). </a:t>
            </a:r>
            <a:endParaRPr lang="en-GB" sz="2000" dirty="0" smtClean="0"/>
          </a:p>
          <a:p>
            <a:pPr lvl="1"/>
            <a:r>
              <a:rPr lang="en-GB" sz="2000" dirty="0" smtClean="0"/>
              <a:t>Transparency </a:t>
            </a:r>
            <a:r>
              <a:rPr lang="en-GB" sz="2000" dirty="0"/>
              <a:t>issues. </a:t>
            </a:r>
            <a:endParaRPr lang="en-GB" sz="2000" dirty="0" smtClean="0"/>
          </a:p>
          <a:p>
            <a:pPr lvl="1"/>
            <a:r>
              <a:rPr lang="en-GB" sz="2000" dirty="0" smtClean="0"/>
              <a:t>Who </a:t>
            </a:r>
            <a:r>
              <a:rPr lang="en-GB" sz="2000" dirty="0"/>
              <a:t>is </a:t>
            </a:r>
            <a:r>
              <a:rPr lang="en-GB" sz="2000" dirty="0" smtClean="0"/>
              <a:t>accountable for success or failure of the offset?</a:t>
            </a:r>
            <a:endParaRPr lang="en-GB" sz="2000" dirty="0"/>
          </a:p>
          <a:p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10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8638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conserve?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Command and control regulation to restrict activities? (like pollution controls)</a:t>
            </a:r>
          </a:p>
          <a:p>
            <a:r>
              <a:rPr lang="en-GB" dirty="0" smtClean="0"/>
              <a:t>Voluntary mechanisms (to protect private interests or enhance reflexivity)?</a:t>
            </a:r>
            <a:endParaRPr lang="en-GB" dirty="0"/>
          </a:p>
          <a:p>
            <a:r>
              <a:rPr lang="en-GB" dirty="0" smtClean="0"/>
              <a:t>Partnership/Co-Management?</a:t>
            </a:r>
          </a:p>
          <a:p>
            <a:r>
              <a:rPr lang="en-GB" dirty="0" smtClean="0"/>
              <a:t>Market-mechanisms?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11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9980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Biodiversity conservation in the English legal context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From Voluntarism</a:t>
            </a:r>
          </a:p>
          <a:p>
            <a:endParaRPr lang="en-GB" dirty="0"/>
          </a:p>
          <a:p>
            <a:r>
              <a:rPr lang="en-GB" dirty="0" smtClean="0"/>
              <a:t>To Partnership/Co-management</a:t>
            </a:r>
          </a:p>
          <a:p>
            <a:endParaRPr lang="en-GB" dirty="0"/>
          </a:p>
          <a:p>
            <a:r>
              <a:rPr lang="en-GB" dirty="0" smtClean="0"/>
              <a:t>To Privatisation (e.g. PES, offsetting)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12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5714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Voluntarism under the  Wildlife and Countryside Act 1981 (prior to Countryside and Rights of Way Act 2000)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/>
              <a:t>What if an owner wants to carry out an </a:t>
            </a:r>
            <a:r>
              <a:rPr lang="en-GB" sz="1600" dirty="0" smtClean="0"/>
              <a:t>Operation Likely to Damage a Site of Special Scientific Interests (SSSI)?</a:t>
            </a: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4 Options: </a:t>
            </a:r>
          </a:p>
          <a:p>
            <a:pPr lvl="1"/>
            <a:r>
              <a:rPr lang="en-GB" sz="1200" dirty="0"/>
              <a:t>NCB grants consent</a:t>
            </a:r>
          </a:p>
          <a:p>
            <a:pPr lvl="1"/>
            <a:r>
              <a:rPr lang="en-GB" sz="1200" dirty="0"/>
              <a:t>Management Agreement is reached  </a:t>
            </a:r>
          </a:p>
          <a:p>
            <a:pPr lvl="1"/>
            <a:r>
              <a:rPr lang="en-GB" sz="1200" dirty="0"/>
              <a:t>“waiting period”: 4 months elapsed following written notice by </a:t>
            </a:r>
            <a:r>
              <a:rPr lang="en-GB" sz="1200" dirty="0" smtClean="0"/>
              <a:t>owner/occupier</a:t>
            </a:r>
            <a:r>
              <a:rPr lang="en-GB" sz="1200" dirty="0" smtClean="0">
                <a:sym typeface="Wingdings" panose="05000000000000000000" pitchFamily="2" charset="2"/>
              </a:rPr>
              <a:t></a:t>
            </a:r>
            <a:r>
              <a:rPr lang="en-GB" sz="1200" dirty="0" smtClean="0"/>
              <a:t> </a:t>
            </a:r>
            <a:r>
              <a:rPr lang="en-GB" sz="1200" dirty="0"/>
              <a:t>OLD can be carried out</a:t>
            </a:r>
          </a:p>
          <a:p>
            <a:pPr lvl="1"/>
            <a:r>
              <a:rPr lang="en-GB" sz="1200" dirty="0"/>
              <a:t>Nature Conservation Order </a:t>
            </a:r>
            <a:r>
              <a:rPr lang="en-GB" sz="1200" dirty="0" smtClean="0"/>
              <a:t>from SS to delay </a:t>
            </a:r>
            <a:r>
              <a:rPr lang="en-GB" sz="1200" dirty="0"/>
              <a:t>operation</a:t>
            </a:r>
          </a:p>
          <a:p>
            <a:endParaRPr lang="en-GB" sz="1600" dirty="0"/>
          </a:p>
          <a:p>
            <a:r>
              <a:rPr lang="en-GB" sz="1600" dirty="0"/>
              <a:t>Criticism: role of SNCBs is reactive and weak as recognised by Lord </a:t>
            </a:r>
            <a:r>
              <a:rPr lang="en-GB" sz="1600" dirty="0" err="1"/>
              <a:t>Mustill</a:t>
            </a:r>
            <a:r>
              <a:rPr lang="en-GB" sz="1600" dirty="0"/>
              <a:t> in </a:t>
            </a:r>
            <a:r>
              <a:rPr lang="en-GB" sz="1600" i="1" dirty="0"/>
              <a:t>Southern Water v Nature Conservancy Council</a:t>
            </a:r>
            <a:r>
              <a:rPr lang="en-GB" sz="1600" dirty="0"/>
              <a:t>: “it needs only a moment to see that this regime is toothless for it demands no more from the owner than a little patience” 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13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277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Towards Partnership under the CROW Act 2000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Towards Stronger and Positive Management with amendments to s 28 WCA 1981 introduced by </a:t>
            </a:r>
            <a:r>
              <a:rPr lang="en-GB" sz="2400" dirty="0" smtClean="0"/>
              <a:t>Sch</a:t>
            </a:r>
            <a:r>
              <a:rPr lang="en-GB" sz="2400" dirty="0"/>
              <a:t>.</a:t>
            </a:r>
            <a:r>
              <a:rPr lang="en-GB" sz="2400" dirty="0" smtClean="0"/>
              <a:t> </a:t>
            </a:r>
            <a:r>
              <a:rPr lang="en-GB" sz="2400" dirty="0"/>
              <a:t>9 of the CROW Act 2000:</a:t>
            </a:r>
          </a:p>
          <a:p>
            <a:r>
              <a:rPr lang="en-GB" sz="2400" dirty="0"/>
              <a:t>Abolished time limit on consultation period (s 28 E)</a:t>
            </a:r>
          </a:p>
          <a:p>
            <a:r>
              <a:rPr lang="en-GB" sz="2400" dirty="0"/>
              <a:t>NE has a power to formulate a Management Schemes to conserve or restore the </a:t>
            </a:r>
            <a:r>
              <a:rPr lang="en-GB" sz="2400" dirty="0" smtClean="0"/>
              <a:t>site</a:t>
            </a:r>
            <a:r>
              <a:rPr lang="en-GB" sz="2400" dirty="0"/>
              <a:t> </a:t>
            </a:r>
            <a:r>
              <a:rPr lang="en-GB" sz="2400" dirty="0" smtClean="0">
                <a:sym typeface="Wingdings" panose="05000000000000000000" pitchFamily="2" charset="2"/>
              </a:rPr>
              <a:t></a:t>
            </a:r>
            <a:r>
              <a:rPr lang="en-GB" sz="2400" dirty="0" smtClean="0"/>
              <a:t>positive </a:t>
            </a:r>
            <a:r>
              <a:rPr lang="en-GB" sz="2400" dirty="0"/>
              <a:t>management (s 28 J)</a:t>
            </a:r>
          </a:p>
          <a:p>
            <a:r>
              <a:rPr lang="en-GB" sz="2400" dirty="0"/>
              <a:t>Management Notices can be served when Management Schemes are not adhered to and Management Agreement has not been reached (s 28 K)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14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330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Towards privatisation?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The target </a:t>
            </a:r>
            <a:r>
              <a:rPr lang="en-GB" sz="2000" dirty="0"/>
              <a:t>of halting biodiversity loss in the UK by </a:t>
            </a:r>
            <a:r>
              <a:rPr lang="en-GB" sz="2000" dirty="0" smtClean="0"/>
              <a:t>2010 has </a:t>
            </a:r>
            <a:r>
              <a:rPr lang="en-GB" sz="2000" dirty="0"/>
              <a:t>not been met</a:t>
            </a:r>
          </a:p>
          <a:p>
            <a:endParaRPr lang="en-GB" sz="2000" dirty="0" smtClean="0"/>
          </a:p>
          <a:p>
            <a:r>
              <a:rPr lang="en-GB" sz="2000" dirty="0" smtClean="0"/>
              <a:t>Would </a:t>
            </a:r>
            <a:r>
              <a:rPr lang="en-GB" sz="2000" dirty="0"/>
              <a:t>“privatising biodiversity” work better?</a:t>
            </a:r>
          </a:p>
          <a:p>
            <a:pPr lvl="1"/>
            <a:r>
              <a:rPr lang="en-GB" sz="1600" dirty="0"/>
              <a:t>Conservation easement and burdens (an extended version of the management agreement- run with the land, private parties able to make those)</a:t>
            </a:r>
          </a:p>
          <a:p>
            <a:pPr lvl="1"/>
            <a:r>
              <a:rPr lang="en-GB" sz="1600" dirty="0"/>
              <a:t>Biodiversity </a:t>
            </a:r>
            <a:r>
              <a:rPr lang="en-GB" sz="1600" dirty="0" smtClean="0"/>
              <a:t>offsetting (DEFRA Green paper 2013. In </a:t>
            </a:r>
            <a:r>
              <a:rPr lang="en-GB" sz="1600" dirty="0"/>
              <a:t>April 2012, Defra initiated six biodiversity offsetting pilots to test this approach over a two year </a:t>
            </a:r>
            <a:r>
              <a:rPr lang="en-GB" sz="1600" dirty="0" smtClean="0"/>
              <a:t>period)</a:t>
            </a:r>
          </a:p>
          <a:p>
            <a:pPr lvl="1"/>
            <a:r>
              <a:rPr lang="en-GB" sz="1600" dirty="0" smtClean="0"/>
              <a:t>Payment </a:t>
            </a:r>
            <a:r>
              <a:rPr lang="en-GB" sz="1600" dirty="0"/>
              <a:t>for Ecosystem </a:t>
            </a:r>
            <a:r>
              <a:rPr lang="en-GB" sz="1600" dirty="0" smtClean="0"/>
              <a:t>Services endorsed </a:t>
            </a:r>
            <a:r>
              <a:rPr lang="en-GB" sz="1600" dirty="0"/>
              <a:t>in the UK in the 2011 UK National Ecosystem Assessment (NEA) and the Natural Environment White Paper (2011</a:t>
            </a:r>
            <a:r>
              <a:rPr lang="en-GB" sz="1600" dirty="0" smtClean="0"/>
              <a:t>)</a:t>
            </a:r>
          </a:p>
          <a:p>
            <a:r>
              <a:rPr lang="en-GB" sz="2000" dirty="0" smtClean="0"/>
              <a:t>Transfer </a:t>
            </a:r>
            <a:r>
              <a:rPr lang="en-GB" sz="2000" dirty="0"/>
              <a:t>of responsibility from state bodies (with well-established means of accountability to the public) to the range of often private bodies engaged in trading and </a:t>
            </a:r>
            <a:r>
              <a:rPr lang="en-GB" sz="2000" dirty="0" smtClean="0"/>
              <a:t>offsetting. Positive or negative?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259EAB-B228-4E01-B369-40BFC083D8BC}" type="slidenum">
              <a:rPr lang="en-GB" altLang="en-US" smtClean="0"/>
              <a:pPr/>
              <a:t>15</a:t>
            </a:fld>
            <a:endParaRPr lang="en-GB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98C2B273-1AD1-4DBF-B4DC-A7264F48FB5F}" type="datetime4">
              <a:rPr lang="en-GB" smtClean="0"/>
              <a:pPr>
                <a:defRPr/>
              </a:pPr>
              <a:t>May 1, 2017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307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Of Bristol Template</Template>
  <TotalTime>2181</TotalTime>
  <Words>1130</Words>
  <Application>Microsoft Macintosh PowerPoint</Application>
  <PresentationFormat>On-screen Show (4:3)</PresentationFormat>
  <Paragraphs>141</Paragraphs>
  <Slides>15</Slides>
  <Notes>15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Environmental Law Lecture 11</vt:lpstr>
      <vt:lpstr>Outline</vt:lpstr>
      <vt:lpstr>Why conserve?</vt:lpstr>
      <vt:lpstr>Why conserve?</vt:lpstr>
      <vt:lpstr>Payment for Ecosystem Services (PES)</vt:lpstr>
      <vt:lpstr>What to conserve?</vt:lpstr>
      <vt:lpstr>What to conserve?</vt:lpstr>
      <vt:lpstr>What to conserve?</vt:lpstr>
      <vt:lpstr>Biodiversity Offsetting</vt:lpstr>
      <vt:lpstr>Biodiversity offsetting</vt:lpstr>
      <vt:lpstr>How to conserve?</vt:lpstr>
      <vt:lpstr>Biodiversity conservation in the English legal context</vt:lpstr>
      <vt:lpstr>Voluntarism under the  Wildlife and Countryside Act 1981 (prior to Countryside and Rights of Way Act 2000)</vt:lpstr>
      <vt:lpstr>Towards Partnership under the CROW Act 2000</vt:lpstr>
      <vt:lpstr>Towards privatisation?</vt:lpstr>
    </vt:vector>
  </TitlesOfParts>
  <Company>University of Bristol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 LAWD30123</dc:title>
  <dc:creator>M Pieraccini</dc:creator>
  <cp:lastModifiedBy>Christopher Olsen</cp:lastModifiedBy>
  <cp:revision>68</cp:revision>
  <cp:lastPrinted>2015-11-26T10:08:42Z</cp:lastPrinted>
  <dcterms:created xsi:type="dcterms:W3CDTF">2015-09-28T11:48:35Z</dcterms:created>
  <dcterms:modified xsi:type="dcterms:W3CDTF">2017-05-01T15:11:22Z</dcterms:modified>
</cp:coreProperties>
</file>