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257" r:id="rId3"/>
    <p:sldId id="258" r:id="rId4"/>
    <p:sldId id="260" r:id="rId5"/>
    <p:sldId id="259" r:id="rId6"/>
    <p:sldId id="268" r:id="rId7"/>
    <p:sldId id="263" r:id="rId8"/>
    <p:sldId id="269" r:id="rId9"/>
    <p:sldId id="265" r:id="rId10"/>
    <p:sldId id="270" r:id="rId11"/>
    <p:sldId id="266" r:id="rId12"/>
    <p:sldId id="264" r:id="rId13"/>
    <p:sldId id="273" r:id="rId14"/>
    <p:sldId id="267" r:id="rId15"/>
    <p:sldId id="271" r:id="rId16"/>
    <p:sldId id="272" r:id="rId17"/>
    <p:sldId id="275" r:id="rId18"/>
    <p:sldId id="276" r:id="rId19"/>
    <p:sldId id="274" r:id="rId20"/>
  </p:sldIdLst>
  <p:sldSz cx="9144000" cy="6858000" type="screen4x3"/>
  <p:notesSz cx="6669088" cy="9872663"/>
  <p:defaultTextStyle>
    <a:defPPr>
      <a:defRPr lang="en-GB"/>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10" userDrawn="1">
          <p15:clr>
            <a:srgbClr val="A4A3A4"/>
          </p15:clr>
        </p15:guide>
        <p15:guide id="2" pos="210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5B5647"/>
    <a:srgbClr val="9A1D2B"/>
    <a:srgbClr val="BF2F37"/>
    <a:srgbClr val="AAA4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707" autoAdjust="0"/>
  </p:normalViewPr>
  <p:slideViewPr>
    <p:cSldViewPr>
      <p:cViewPr varScale="1">
        <p:scale>
          <a:sx n="71" d="100"/>
          <a:sy n="71" d="100"/>
        </p:scale>
        <p:origin x="-1864"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2" d="100"/>
          <a:sy n="82" d="100"/>
        </p:scale>
        <p:origin x="4002" y="102"/>
      </p:cViewPr>
      <p:guideLst>
        <p:guide orient="horz" pos="3110"/>
        <p:guide pos="2101"/>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3633"/>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sz="quarter" idx="1"/>
          </p:nvPr>
        </p:nvSpPr>
        <p:spPr>
          <a:xfrm>
            <a:off x="3777607" y="0"/>
            <a:ext cx="2889938" cy="493633"/>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EEAEA1A-CE32-4047-9B8C-E15C2C8EA43B}" type="datetimeFigureOut">
              <a:rPr lang="en-GB"/>
              <a:pPr>
                <a:defRPr/>
              </a:pPr>
              <a:t>27/04/17</a:t>
            </a:fld>
            <a:endParaRPr lang="en-GB"/>
          </a:p>
        </p:txBody>
      </p:sp>
      <p:sp>
        <p:nvSpPr>
          <p:cNvPr id="4" name="Footer Placeholder 3"/>
          <p:cNvSpPr>
            <a:spLocks noGrp="1"/>
          </p:cNvSpPr>
          <p:nvPr>
            <p:ph type="ftr" sz="quarter" idx="2"/>
          </p:nvPr>
        </p:nvSpPr>
        <p:spPr>
          <a:xfrm>
            <a:off x="0" y="9377316"/>
            <a:ext cx="2889938" cy="493633"/>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5" name="Slide Number Placeholder 4"/>
          <p:cNvSpPr>
            <a:spLocks noGrp="1"/>
          </p:cNvSpPr>
          <p:nvPr>
            <p:ph type="sldNum" sz="quarter" idx="3"/>
          </p:nvPr>
        </p:nvSpPr>
        <p:spPr>
          <a:xfrm>
            <a:off x="3777607" y="9377316"/>
            <a:ext cx="2889938" cy="493633"/>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49A64EFA-538C-4B0B-89E6-9A36E4B8AE1F}" type="slidenum">
              <a:rPr lang="en-GB" altLang="en-US"/>
              <a:pPr/>
              <a:t>‹#›</a:t>
            </a:fld>
            <a:endParaRPr lang="en-GB" altLang="en-US"/>
          </a:p>
        </p:txBody>
      </p:sp>
    </p:spTree>
    <p:extLst>
      <p:ext uri="{BB962C8B-B14F-4D97-AF65-F5344CB8AC3E}">
        <p14:creationId xmlns:p14="http://schemas.microsoft.com/office/powerpoint/2010/main" val="37515022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3633"/>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777607" y="0"/>
            <a:ext cx="2889938" cy="493633"/>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891265A9-C25D-4E94-8EF1-DDFE23E88ACB}" type="datetimeFigureOut">
              <a:rPr lang="en-GB"/>
              <a:pPr>
                <a:defRPr/>
              </a:pPr>
              <a:t>27/04/17</a:t>
            </a:fld>
            <a:endParaRPr lang="en-GB"/>
          </a:p>
        </p:txBody>
      </p:sp>
      <p:sp>
        <p:nvSpPr>
          <p:cNvPr id="4" name="Slide Image Placeholder 3"/>
          <p:cNvSpPr>
            <a:spLocks noGrp="1" noRot="1" noChangeAspect="1"/>
          </p:cNvSpPr>
          <p:nvPr>
            <p:ph type="sldImg" idx="2"/>
          </p:nvPr>
        </p:nvSpPr>
        <p:spPr>
          <a:xfrm>
            <a:off x="866775" y="739775"/>
            <a:ext cx="4935538" cy="3703638"/>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66909" y="4689515"/>
            <a:ext cx="5335270" cy="4442698"/>
          </a:xfrm>
          <a:prstGeom prst="rect">
            <a:avLst/>
          </a:prstGeom>
        </p:spPr>
        <p:txBody>
          <a:bodyPr vert="horz" wrap="square" lIns="91440" tIns="45720" rIns="91440" bIns="45720" numCol="1" anchor="t" anchorCtr="0" compatLnSpc="1">
            <a:prstTxWarp prst="textNoShape">
              <a:avLst/>
            </a:prstTxWarp>
            <a:normAutofit/>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6" name="Footer Placeholder 5"/>
          <p:cNvSpPr>
            <a:spLocks noGrp="1"/>
          </p:cNvSpPr>
          <p:nvPr>
            <p:ph type="ftr" sz="quarter" idx="4"/>
          </p:nvPr>
        </p:nvSpPr>
        <p:spPr>
          <a:xfrm>
            <a:off x="0" y="9377316"/>
            <a:ext cx="2889938" cy="493633"/>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777607" y="9377316"/>
            <a:ext cx="2889938" cy="493633"/>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FA835AFF-721E-4216-80EF-4C5648884A66}" type="slidenum">
              <a:rPr lang="en-GB" altLang="en-US"/>
              <a:pPr/>
              <a:t>‹#›</a:t>
            </a:fld>
            <a:endParaRPr lang="en-GB" altLang="en-US"/>
          </a:p>
        </p:txBody>
      </p:sp>
    </p:spTree>
    <p:extLst>
      <p:ext uri="{BB962C8B-B14F-4D97-AF65-F5344CB8AC3E}">
        <p14:creationId xmlns:p14="http://schemas.microsoft.com/office/powerpoint/2010/main" val="6986309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GB" altLang="en-US" smtClean="0"/>
          </a:p>
        </p:txBody>
      </p:sp>
      <p:sp>
        <p:nvSpPr>
          <p:cNvPr id="41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2242058-13D1-4755-A802-A55DFDA700A6}" type="slidenum">
              <a:rPr lang="en-GB" altLang="en-US">
                <a:latin typeface="Calibri" panose="020F0502020204030204" pitchFamily="34" charset="0"/>
              </a:rPr>
              <a:pPr eaLnBrk="1" hangingPunct="1"/>
              <a:t>1</a:t>
            </a:fld>
            <a:endParaRPr lang="en-GB" altLang="en-US">
              <a:latin typeface="Calibri" panose="020F0502020204030204" pitchFamily="34" charset="0"/>
            </a:endParaRPr>
          </a:p>
        </p:txBody>
      </p:sp>
    </p:spTree>
    <p:extLst>
      <p:ext uri="{BB962C8B-B14F-4D97-AF65-F5344CB8AC3E}">
        <p14:creationId xmlns:p14="http://schemas.microsoft.com/office/powerpoint/2010/main" val="3258338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A835AFF-721E-4216-80EF-4C5648884A66}" type="slidenum">
              <a:rPr lang="en-GB" altLang="en-US" smtClean="0"/>
              <a:pPr/>
              <a:t>2</a:t>
            </a:fld>
            <a:endParaRPr lang="en-GB" altLang="en-US"/>
          </a:p>
        </p:txBody>
      </p:sp>
    </p:spTree>
    <p:extLst>
      <p:ext uri="{BB962C8B-B14F-4D97-AF65-F5344CB8AC3E}">
        <p14:creationId xmlns:p14="http://schemas.microsoft.com/office/powerpoint/2010/main" val="1868465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A835AFF-721E-4216-80EF-4C5648884A66}" type="slidenum">
              <a:rPr lang="en-GB" altLang="en-US" smtClean="0"/>
              <a:pPr/>
              <a:t>3</a:t>
            </a:fld>
            <a:endParaRPr lang="en-GB" altLang="en-US"/>
          </a:p>
        </p:txBody>
      </p:sp>
    </p:spTree>
    <p:extLst>
      <p:ext uri="{BB962C8B-B14F-4D97-AF65-F5344CB8AC3E}">
        <p14:creationId xmlns:p14="http://schemas.microsoft.com/office/powerpoint/2010/main" val="568479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A835AFF-721E-4216-80EF-4C5648884A66}" type="slidenum">
              <a:rPr lang="en-GB" altLang="en-US" smtClean="0"/>
              <a:pPr/>
              <a:t>4</a:t>
            </a:fld>
            <a:endParaRPr lang="en-GB" altLang="en-US"/>
          </a:p>
        </p:txBody>
      </p:sp>
    </p:spTree>
    <p:extLst>
      <p:ext uri="{BB962C8B-B14F-4D97-AF65-F5344CB8AC3E}">
        <p14:creationId xmlns:p14="http://schemas.microsoft.com/office/powerpoint/2010/main" val="224688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66775" y="4663145"/>
            <a:ext cx="5335270" cy="4442698"/>
          </a:xfrm>
        </p:spPr>
        <p:txBody>
          <a:bodyPr/>
          <a:lstStyle/>
          <a:p>
            <a:endParaRPr lang="en-GB" dirty="0"/>
          </a:p>
        </p:txBody>
      </p:sp>
      <p:sp>
        <p:nvSpPr>
          <p:cNvPr id="4" name="Slide Number Placeholder 3"/>
          <p:cNvSpPr>
            <a:spLocks noGrp="1"/>
          </p:cNvSpPr>
          <p:nvPr>
            <p:ph type="sldNum" sz="quarter" idx="10"/>
          </p:nvPr>
        </p:nvSpPr>
        <p:spPr/>
        <p:txBody>
          <a:bodyPr/>
          <a:lstStyle/>
          <a:p>
            <a:fld id="{FA835AFF-721E-4216-80EF-4C5648884A66}" type="slidenum">
              <a:rPr lang="en-GB" altLang="en-US" smtClean="0"/>
              <a:pPr/>
              <a:t>5</a:t>
            </a:fld>
            <a:endParaRPr lang="en-GB" altLang="en-US"/>
          </a:p>
        </p:txBody>
      </p:sp>
    </p:spTree>
    <p:extLst>
      <p:ext uri="{BB962C8B-B14F-4D97-AF65-F5344CB8AC3E}">
        <p14:creationId xmlns:p14="http://schemas.microsoft.com/office/powerpoint/2010/main" val="3681648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A835AFF-721E-4216-80EF-4C5648884A66}" type="slidenum">
              <a:rPr lang="en-GB" altLang="en-US" smtClean="0"/>
              <a:pPr/>
              <a:t>6</a:t>
            </a:fld>
            <a:endParaRPr lang="en-GB" altLang="en-US"/>
          </a:p>
        </p:txBody>
      </p:sp>
    </p:spTree>
    <p:extLst>
      <p:ext uri="{BB962C8B-B14F-4D97-AF65-F5344CB8AC3E}">
        <p14:creationId xmlns:p14="http://schemas.microsoft.com/office/powerpoint/2010/main" val="1016200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A835AFF-721E-4216-80EF-4C5648884A66}" type="slidenum">
              <a:rPr lang="en-GB" altLang="en-US" smtClean="0"/>
              <a:pPr/>
              <a:t>7</a:t>
            </a:fld>
            <a:endParaRPr lang="en-GB" altLang="en-US"/>
          </a:p>
        </p:txBody>
      </p:sp>
    </p:spTree>
    <p:extLst>
      <p:ext uri="{BB962C8B-B14F-4D97-AF65-F5344CB8AC3E}">
        <p14:creationId xmlns:p14="http://schemas.microsoft.com/office/powerpoint/2010/main" val="937324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A835AFF-721E-4216-80EF-4C5648884A66}" type="slidenum">
              <a:rPr lang="en-GB" altLang="en-US" smtClean="0"/>
              <a:pPr/>
              <a:t>8</a:t>
            </a:fld>
            <a:endParaRPr lang="en-GB" altLang="en-US"/>
          </a:p>
        </p:txBody>
      </p:sp>
    </p:spTree>
    <p:extLst>
      <p:ext uri="{BB962C8B-B14F-4D97-AF65-F5344CB8AC3E}">
        <p14:creationId xmlns:p14="http://schemas.microsoft.com/office/powerpoint/2010/main" val="1078912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A835AFF-721E-4216-80EF-4C5648884A66}" type="slidenum">
              <a:rPr lang="en-GB" altLang="en-US" smtClean="0"/>
              <a:pPr/>
              <a:t>9</a:t>
            </a:fld>
            <a:endParaRPr lang="en-GB" altLang="en-US"/>
          </a:p>
        </p:txBody>
      </p:sp>
    </p:spTree>
    <p:extLst>
      <p:ext uri="{BB962C8B-B14F-4D97-AF65-F5344CB8AC3E}">
        <p14:creationId xmlns:p14="http://schemas.microsoft.com/office/powerpoint/2010/main" val="994131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A835AFF-721E-4216-80EF-4C5648884A66}" type="slidenum">
              <a:rPr lang="en-GB" altLang="en-US" smtClean="0"/>
              <a:pPr/>
              <a:t>10</a:t>
            </a:fld>
            <a:endParaRPr lang="en-GB" altLang="en-US"/>
          </a:p>
        </p:txBody>
      </p:sp>
    </p:spTree>
    <p:extLst>
      <p:ext uri="{BB962C8B-B14F-4D97-AF65-F5344CB8AC3E}">
        <p14:creationId xmlns:p14="http://schemas.microsoft.com/office/powerpoint/2010/main" val="3842267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A835AFF-721E-4216-80EF-4C5648884A66}" type="slidenum">
              <a:rPr lang="en-GB" altLang="en-US" smtClean="0"/>
              <a:pPr/>
              <a:t>11</a:t>
            </a:fld>
            <a:endParaRPr lang="en-GB" altLang="en-US"/>
          </a:p>
        </p:txBody>
      </p:sp>
    </p:spTree>
    <p:extLst>
      <p:ext uri="{BB962C8B-B14F-4D97-AF65-F5344CB8AC3E}">
        <p14:creationId xmlns:p14="http://schemas.microsoft.com/office/powerpoint/2010/main" val="29214392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A835AFF-721E-4216-80EF-4C5648884A66}" type="slidenum">
              <a:rPr lang="en-GB" altLang="en-US" smtClean="0"/>
              <a:pPr/>
              <a:t>12</a:t>
            </a:fld>
            <a:endParaRPr lang="en-GB" altLang="en-US"/>
          </a:p>
        </p:txBody>
      </p:sp>
    </p:spTree>
    <p:extLst>
      <p:ext uri="{BB962C8B-B14F-4D97-AF65-F5344CB8AC3E}">
        <p14:creationId xmlns:p14="http://schemas.microsoft.com/office/powerpoint/2010/main" val="4139272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A835AFF-721E-4216-80EF-4C5648884A66}" type="slidenum">
              <a:rPr lang="en-GB" altLang="en-US" smtClean="0"/>
              <a:pPr/>
              <a:t>13</a:t>
            </a:fld>
            <a:endParaRPr lang="en-GB" altLang="en-US"/>
          </a:p>
        </p:txBody>
      </p:sp>
    </p:spTree>
    <p:extLst>
      <p:ext uri="{BB962C8B-B14F-4D97-AF65-F5344CB8AC3E}">
        <p14:creationId xmlns:p14="http://schemas.microsoft.com/office/powerpoint/2010/main" val="12376287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A835AFF-721E-4216-80EF-4C5648884A66}" type="slidenum">
              <a:rPr lang="en-GB" altLang="en-US" smtClean="0"/>
              <a:pPr/>
              <a:t>14</a:t>
            </a:fld>
            <a:endParaRPr lang="en-GB" altLang="en-US"/>
          </a:p>
        </p:txBody>
      </p:sp>
    </p:spTree>
    <p:extLst>
      <p:ext uri="{BB962C8B-B14F-4D97-AF65-F5344CB8AC3E}">
        <p14:creationId xmlns:p14="http://schemas.microsoft.com/office/powerpoint/2010/main" val="34776112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A835AFF-721E-4216-80EF-4C5648884A66}" type="slidenum">
              <a:rPr lang="en-GB" altLang="en-US" smtClean="0"/>
              <a:pPr/>
              <a:t>15</a:t>
            </a:fld>
            <a:endParaRPr lang="en-GB" altLang="en-US"/>
          </a:p>
        </p:txBody>
      </p:sp>
    </p:spTree>
    <p:extLst>
      <p:ext uri="{BB962C8B-B14F-4D97-AF65-F5344CB8AC3E}">
        <p14:creationId xmlns:p14="http://schemas.microsoft.com/office/powerpoint/2010/main" val="4278517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A835AFF-721E-4216-80EF-4C5648884A66}" type="slidenum">
              <a:rPr lang="en-GB" altLang="en-US" smtClean="0"/>
              <a:pPr/>
              <a:t>16</a:t>
            </a:fld>
            <a:endParaRPr lang="en-GB" altLang="en-US"/>
          </a:p>
        </p:txBody>
      </p:sp>
    </p:spTree>
    <p:extLst>
      <p:ext uri="{BB962C8B-B14F-4D97-AF65-F5344CB8AC3E}">
        <p14:creationId xmlns:p14="http://schemas.microsoft.com/office/powerpoint/2010/main" val="36376368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A835AFF-721E-4216-80EF-4C5648884A66}" type="slidenum">
              <a:rPr lang="en-GB" altLang="en-US" smtClean="0"/>
              <a:pPr/>
              <a:t>17</a:t>
            </a:fld>
            <a:endParaRPr lang="en-GB" altLang="en-US"/>
          </a:p>
        </p:txBody>
      </p:sp>
    </p:spTree>
    <p:extLst>
      <p:ext uri="{BB962C8B-B14F-4D97-AF65-F5344CB8AC3E}">
        <p14:creationId xmlns:p14="http://schemas.microsoft.com/office/powerpoint/2010/main" val="36147323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A835AFF-721E-4216-80EF-4C5648884A66}" type="slidenum">
              <a:rPr lang="en-GB" altLang="en-US" smtClean="0"/>
              <a:pPr/>
              <a:t>18</a:t>
            </a:fld>
            <a:endParaRPr lang="en-GB" altLang="en-US"/>
          </a:p>
        </p:txBody>
      </p:sp>
    </p:spTree>
    <p:extLst>
      <p:ext uri="{BB962C8B-B14F-4D97-AF65-F5344CB8AC3E}">
        <p14:creationId xmlns:p14="http://schemas.microsoft.com/office/powerpoint/2010/main" val="1941967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A835AFF-721E-4216-80EF-4C5648884A66}" type="slidenum">
              <a:rPr lang="en-GB" altLang="en-US" smtClean="0"/>
              <a:pPr/>
              <a:t>19</a:t>
            </a:fld>
            <a:endParaRPr lang="en-GB" altLang="en-US"/>
          </a:p>
        </p:txBody>
      </p:sp>
    </p:spTree>
    <p:extLst>
      <p:ext uri="{BB962C8B-B14F-4D97-AF65-F5344CB8AC3E}">
        <p14:creationId xmlns:p14="http://schemas.microsoft.com/office/powerpoint/2010/main" val="1414253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and subtitle">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844825"/>
            <a:ext cx="8640960" cy="1470025"/>
          </a:xfrm>
        </p:spPr>
        <p:txBody>
          <a:bodyPr anchor="b">
            <a:normAutofit/>
          </a:bodyPr>
          <a:lstStyle>
            <a:lvl1pPr algn="l">
              <a:defRPr sz="3600">
                <a:solidFill>
                  <a:srgbClr val="9A1D2B"/>
                </a:solidFill>
                <a:latin typeface="Arial" pitchFamily="34" charset="0"/>
                <a:cs typeface="Arial" pitchFamily="34" charset="0"/>
              </a:defRPr>
            </a:lvl1pPr>
          </a:lstStyle>
          <a:p>
            <a:r>
              <a:rPr lang="en-US" smtClean="0"/>
              <a:t>Click to edit Master title style</a:t>
            </a:r>
            <a:endParaRPr lang="en-GB" dirty="0"/>
          </a:p>
        </p:txBody>
      </p:sp>
      <p:sp>
        <p:nvSpPr>
          <p:cNvPr id="3" name="Subtitle 2"/>
          <p:cNvSpPr>
            <a:spLocks noGrp="1"/>
          </p:cNvSpPr>
          <p:nvPr>
            <p:ph type="subTitle" idx="1"/>
          </p:nvPr>
        </p:nvSpPr>
        <p:spPr>
          <a:xfrm>
            <a:off x="251520" y="3356992"/>
            <a:ext cx="8640960" cy="1752600"/>
          </a:xfrm>
        </p:spPr>
        <p:txBody>
          <a:bodyP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Footer Placeholder 4"/>
          <p:cNvSpPr>
            <a:spLocks noGrp="1"/>
          </p:cNvSpPr>
          <p:nvPr>
            <p:ph type="ftr" sz="quarter" idx="10"/>
          </p:nvPr>
        </p:nvSpPr>
        <p:spPr/>
        <p:txBody>
          <a:bodyPr/>
          <a:lstStyle>
            <a:lvl1pPr>
              <a:defRPr/>
            </a:lvl1pPr>
          </a:lstStyle>
          <a:p>
            <a:pPr>
              <a:defRPr/>
            </a:pPr>
            <a:endParaRPr lang="en-GB"/>
          </a:p>
        </p:txBody>
      </p:sp>
      <p:sp>
        <p:nvSpPr>
          <p:cNvPr id="5" name="Slide Number Placeholder 5"/>
          <p:cNvSpPr>
            <a:spLocks noGrp="1"/>
          </p:cNvSpPr>
          <p:nvPr>
            <p:ph type="sldNum" sz="quarter" idx="11"/>
          </p:nvPr>
        </p:nvSpPr>
        <p:spPr/>
        <p:txBody>
          <a:bodyPr/>
          <a:lstStyle>
            <a:lvl1pPr>
              <a:defRPr/>
            </a:lvl1pPr>
          </a:lstStyle>
          <a:p>
            <a:fld id="{0303582D-40A3-45CD-9801-E99031C9B829}" type="slidenum">
              <a:rPr lang="en-GB" altLang="en-US"/>
              <a:pPr/>
              <a:t>‹#›</a:t>
            </a:fld>
            <a:endParaRPr lang="en-GB" altLang="en-US"/>
          </a:p>
        </p:txBody>
      </p:sp>
      <p:sp>
        <p:nvSpPr>
          <p:cNvPr id="6" name="Date Placeholder 6"/>
          <p:cNvSpPr>
            <a:spLocks noGrp="1"/>
          </p:cNvSpPr>
          <p:nvPr>
            <p:ph type="dt" sz="half" idx="12"/>
          </p:nvPr>
        </p:nvSpPr>
        <p:spPr/>
        <p:txBody>
          <a:bodyPr/>
          <a:lstStyle>
            <a:lvl1pPr>
              <a:defRPr/>
            </a:lvl1pPr>
          </a:lstStyle>
          <a:p>
            <a:pPr>
              <a:defRPr/>
            </a:pPr>
            <a:fld id="{D3B9733B-697A-4784-82D5-22B01D80E9F4}" type="datetime4">
              <a:rPr lang="en-GB"/>
              <a:pPr>
                <a:defRPr/>
              </a:pPr>
              <a:t>April 27, 2017</a:t>
            </a:fld>
            <a:endParaRPr lang="en-GB" dirty="0"/>
          </a:p>
        </p:txBody>
      </p:sp>
    </p:spTree>
    <p:extLst>
      <p:ext uri="{BB962C8B-B14F-4D97-AF65-F5344CB8AC3E}">
        <p14:creationId xmlns:p14="http://schemas.microsoft.com/office/powerpoint/2010/main" val="307785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0" y="1196752"/>
            <a:ext cx="8640960" cy="1143000"/>
          </a:xfrm>
        </p:spPr>
        <p:txBody>
          <a:bodyPr anchor="b">
            <a:normAutofit/>
          </a:bodyPr>
          <a:lstStyle>
            <a:lvl1pPr algn="l">
              <a:defRPr sz="3200">
                <a:solidFill>
                  <a:srgbClr val="9A1D2B"/>
                </a:solidFill>
                <a:latin typeface="Arial" pitchFamily="34" charset="0"/>
                <a:cs typeface="Arial" pitchFamily="34" charset="0"/>
              </a:defRPr>
            </a:lvl1pPr>
          </a:lstStyle>
          <a:p>
            <a:r>
              <a:rPr lang="en-US" smtClean="0"/>
              <a:t>Click to edit Master title style</a:t>
            </a:r>
            <a:endParaRPr lang="en-GB" dirty="0"/>
          </a:p>
        </p:txBody>
      </p:sp>
      <p:sp>
        <p:nvSpPr>
          <p:cNvPr id="3" name="Content Placeholder 2"/>
          <p:cNvSpPr>
            <a:spLocks noGrp="1"/>
          </p:cNvSpPr>
          <p:nvPr>
            <p:ph idx="1"/>
          </p:nvPr>
        </p:nvSpPr>
        <p:spPr>
          <a:xfrm>
            <a:off x="251520" y="2420889"/>
            <a:ext cx="8640960" cy="3705275"/>
          </a:xfrm>
        </p:spPr>
        <p:txBody>
          <a:bodyPr/>
          <a:lstStyle>
            <a:lvl5pPr>
              <a:buFont typeface="Arial"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Footer Placeholder 4"/>
          <p:cNvSpPr>
            <a:spLocks noGrp="1"/>
          </p:cNvSpPr>
          <p:nvPr>
            <p:ph type="ftr" sz="quarter" idx="10"/>
          </p:nvPr>
        </p:nvSpPr>
        <p:spPr/>
        <p:txBody>
          <a:bodyPr/>
          <a:lstStyle>
            <a:lvl1pPr>
              <a:defRPr/>
            </a:lvl1pPr>
          </a:lstStyle>
          <a:p>
            <a:pPr>
              <a:defRPr/>
            </a:pPr>
            <a:endParaRPr lang="en-GB"/>
          </a:p>
        </p:txBody>
      </p:sp>
      <p:sp>
        <p:nvSpPr>
          <p:cNvPr id="5" name="Slide Number Placeholder 5"/>
          <p:cNvSpPr>
            <a:spLocks noGrp="1"/>
          </p:cNvSpPr>
          <p:nvPr>
            <p:ph type="sldNum" sz="quarter" idx="11"/>
          </p:nvPr>
        </p:nvSpPr>
        <p:spPr/>
        <p:txBody>
          <a:bodyPr/>
          <a:lstStyle>
            <a:lvl1pPr>
              <a:defRPr/>
            </a:lvl1pPr>
          </a:lstStyle>
          <a:p>
            <a:fld id="{D70361B3-646E-43BD-B587-DB64C0E53A9B}" type="slidenum">
              <a:rPr lang="en-GB" altLang="en-US"/>
              <a:pPr/>
              <a:t>‹#›</a:t>
            </a:fld>
            <a:endParaRPr lang="en-GB" altLang="en-US"/>
          </a:p>
        </p:txBody>
      </p:sp>
      <p:sp>
        <p:nvSpPr>
          <p:cNvPr id="6" name="Date Placeholder 6"/>
          <p:cNvSpPr>
            <a:spLocks noGrp="1"/>
          </p:cNvSpPr>
          <p:nvPr>
            <p:ph type="dt" sz="half" idx="12"/>
          </p:nvPr>
        </p:nvSpPr>
        <p:spPr/>
        <p:txBody>
          <a:bodyPr/>
          <a:lstStyle>
            <a:lvl1pPr>
              <a:defRPr/>
            </a:lvl1pPr>
          </a:lstStyle>
          <a:p>
            <a:pPr>
              <a:defRPr/>
            </a:pPr>
            <a:fld id="{F5C99023-76B8-49A2-A1EE-C06207C208DF}" type="datetime4">
              <a:rPr lang="en-GB"/>
              <a:pPr>
                <a:defRPr/>
              </a:pPr>
              <a:t>April 27, 2017</a:t>
            </a:fld>
            <a:endParaRPr lang="en-GB" dirty="0"/>
          </a:p>
        </p:txBody>
      </p:sp>
    </p:spTree>
    <p:extLst>
      <p:ext uri="{BB962C8B-B14F-4D97-AF65-F5344CB8AC3E}">
        <p14:creationId xmlns:p14="http://schemas.microsoft.com/office/powerpoint/2010/main" val="317815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196752"/>
            <a:ext cx="8640960" cy="4929411"/>
          </a:xfrm>
        </p:spPr>
        <p:txBody>
          <a:bodyPr/>
          <a:lstStyle>
            <a:lvl5pPr>
              <a:buFont typeface="Arial"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Footer Placeholder 4"/>
          <p:cNvSpPr>
            <a:spLocks noGrp="1"/>
          </p:cNvSpPr>
          <p:nvPr>
            <p:ph type="ftr" sz="quarter" idx="10"/>
          </p:nvPr>
        </p:nvSpPr>
        <p:spPr/>
        <p:txBody>
          <a:bodyPr/>
          <a:lstStyle>
            <a:lvl1pPr>
              <a:defRPr/>
            </a:lvl1pPr>
          </a:lstStyle>
          <a:p>
            <a:pPr>
              <a:defRPr/>
            </a:pPr>
            <a:endParaRPr lang="en-GB"/>
          </a:p>
        </p:txBody>
      </p:sp>
      <p:sp>
        <p:nvSpPr>
          <p:cNvPr id="5" name="Slide Number Placeholder 5"/>
          <p:cNvSpPr>
            <a:spLocks noGrp="1"/>
          </p:cNvSpPr>
          <p:nvPr>
            <p:ph type="sldNum" sz="quarter" idx="11"/>
          </p:nvPr>
        </p:nvSpPr>
        <p:spPr/>
        <p:txBody>
          <a:bodyPr/>
          <a:lstStyle>
            <a:lvl1pPr>
              <a:defRPr/>
            </a:lvl1pPr>
          </a:lstStyle>
          <a:p>
            <a:fld id="{D945ADE1-0268-42EA-A7B4-7BD7F35716DA}" type="slidenum">
              <a:rPr lang="en-GB" altLang="en-US"/>
              <a:pPr/>
              <a:t>‹#›</a:t>
            </a:fld>
            <a:endParaRPr lang="en-GB" altLang="en-US"/>
          </a:p>
        </p:txBody>
      </p:sp>
      <p:sp>
        <p:nvSpPr>
          <p:cNvPr id="6" name="Date Placeholder 6"/>
          <p:cNvSpPr>
            <a:spLocks noGrp="1"/>
          </p:cNvSpPr>
          <p:nvPr>
            <p:ph type="dt" sz="half" idx="12"/>
          </p:nvPr>
        </p:nvSpPr>
        <p:spPr/>
        <p:txBody>
          <a:bodyPr/>
          <a:lstStyle>
            <a:lvl1pPr>
              <a:defRPr/>
            </a:lvl1pPr>
          </a:lstStyle>
          <a:p>
            <a:pPr>
              <a:defRPr/>
            </a:pPr>
            <a:fld id="{FBD51C26-E12D-4775-BB80-F9C811A7FC2D}" type="datetime4">
              <a:rPr lang="en-GB"/>
              <a:pPr>
                <a:defRPr/>
              </a:pPr>
              <a:t>April 27, 2017</a:t>
            </a:fld>
            <a:endParaRPr lang="en-GB" dirty="0"/>
          </a:p>
        </p:txBody>
      </p:sp>
    </p:spTree>
    <p:extLst>
      <p:ext uri="{BB962C8B-B14F-4D97-AF65-F5344CB8AC3E}">
        <p14:creationId xmlns:p14="http://schemas.microsoft.com/office/powerpoint/2010/main" val="3021728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1277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41277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Footer Placeholder 4"/>
          <p:cNvSpPr>
            <a:spLocks noGrp="1"/>
          </p:cNvSpPr>
          <p:nvPr>
            <p:ph type="ftr" sz="quarter" idx="10"/>
          </p:nvPr>
        </p:nvSpPr>
        <p:spPr/>
        <p:txBody>
          <a:bodyPr/>
          <a:lstStyle>
            <a:lvl1pPr>
              <a:defRPr/>
            </a:lvl1pPr>
          </a:lstStyle>
          <a:p>
            <a:pPr>
              <a:defRPr/>
            </a:pPr>
            <a:endParaRPr lang="en-GB"/>
          </a:p>
        </p:txBody>
      </p:sp>
      <p:sp>
        <p:nvSpPr>
          <p:cNvPr id="6" name="Slide Number Placeholder 5"/>
          <p:cNvSpPr>
            <a:spLocks noGrp="1"/>
          </p:cNvSpPr>
          <p:nvPr>
            <p:ph type="sldNum" sz="quarter" idx="11"/>
          </p:nvPr>
        </p:nvSpPr>
        <p:spPr/>
        <p:txBody>
          <a:bodyPr/>
          <a:lstStyle>
            <a:lvl1pPr>
              <a:defRPr/>
            </a:lvl1pPr>
          </a:lstStyle>
          <a:p>
            <a:fld id="{559093E9-0090-4103-831A-D6458A1BE1CE}" type="slidenum">
              <a:rPr lang="en-GB" altLang="en-US"/>
              <a:pPr/>
              <a:t>‹#›</a:t>
            </a:fld>
            <a:endParaRPr lang="en-GB" altLang="en-US"/>
          </a:p>
        </p:txBody>
      </p:sp>
      <p:sp>
        <p:nvSpPr>
          <p:cNvPr id="7" name="Date Placeholder 6"/>
          <p:cNvSpPr>
            <a:spLocks noGrp="1"/>
          </p:cNvSpPr>
          <p:nvPr>
            <p:ph type="dt" sz="half" idx="12"/>
          </p:nvPr>
        </p:nvSpPr>
        <p:spPr/>
        <p:txBody>
          <a:bodyPr/>
          <a:lstStyle>
            <a:lvl1pPr>
              <a:defRPr/>
            </a:lvl1pPr>
          </a:lstStyle>
          <a:p>
            <a:pPr>
              <a:defRPr/>
            </a:pPr>
            <a:fld id="{E73B5E39-A087-4B5D-A90A-7A78E565A2D8}" type="datetime4">
              <a:rPr lang="en-GB"/>
              <a:pPr>
                <a:defRPr/>
              </a:pPr>
              <a:t>April 27, 2017</a:t>
            </a:fld>
            <a:endParaRPr lang="en-GB" dirty="0"/>
          </a:p>
        </p:txBody>
      </p:sp>
    </p:spTree>
    <p:extLst>
      <p:ext uri="{BB962C8B-B14F-4D97-AF65-F5344CB8AC3E}">
        <p14:creationId xmlns:p14="http://schemas.microsoft.com/office/powerpoint/2010/main" val="538471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268760"/>
            <a:ext cx="5486400" cy="417646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a:p>
        </p:txBody>
      </p:sp>
      <p:sp>
        <p:nvSpPr>
          <p:cNvPr id="4" name="Text Placeholder 3"/>
          <p:cNvSpPr>
            <a:spLocks noGrp="1"/>
          </p:cNvSpPr>
          <p:nvPr>
            <p:ph type="body" sz="half" idx="2"/>
          </p:nvPr>
        </p:nvSpPr>
        <p:spPr>
          <a:xfrm>
            <a:off x="1792288" y="5445225"/>
            <a:ext cx="5486400" cy="6549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pPr>
              <a:defRPr/>
            </a:pPr>
            <a:endParaRPr lang="en-GB"/>
          </a:p>
        </p:txBody>
      </p:sp>
      <p:sp>
        <p:nvSpPr>
          <p:cNvPr id="6" name="Slide Number Placeholder 5"/>
          <p:cNvSpPr>
            <a:spLocks noGrp="1"/>
          </p:cNvSpPr>
          <p:nvPr>
            <p:ph type="sldNum" sz="quarter" idx="11"/>
          </p:nvPr>
        </p:nvSpPr>
        <p:spPr/>
        <p:txBody>
          <a:bodyPr/>
          <a:lstStyle>
            <a:lvl1pPr>
              <a:defRPr/>
            </a:lvl1pPr>
          </a:lstStyle>
          <a:p>
            <a:fld id="{7245FB72-0BCF-45B6-85F1-DABD5466272A}" type="slidenum">
              <a:rPr lang="en-GB" altLang="en-US"/>
              <a:pPr/>
              <a:t>‹#›</a:t>
            </a:fld>
            <a:endParaRPr lang="en-GB" altLang="en-US"/>
          </a:p>
        </p:txBody>
      </p:sp>
      <p:sp>
        <p:nvSpPr>
          <p:cNvPr id="7" name="Date Placeholder 6"/>
          <p:cNvSpPr>
            <a:spLocks noGrp="1"/>
          </p:cNvSpPr>
          <p:nvPr>
            <p:ph type="dt" sz="half" idx="12"/>
          </p:nvPr>
        </p:nvSpPr>
        <p:spPr/>
        <p:txBody>
          <a:bodyPr/>
          <a:lstStyle>
            <a:lvl1pPr>
              <a:defRPr/>
            </a:lvl1pPr>
          </a:lstStyle>
          <a:p>
            <a:pPr>
              <a:defRPr/>
            </a:pPr>
            <a:fld id="{1AC5B35E-911A-4C18-932A-F8C6DDAC658B}" type="datetime4">
              <a:rPr lang="en-GB"/>
              <a:pPr>
                <a:defRPr/>
              </a:pPr>
              <a:t>April 27, 2017</a:t>
            </a:fld>
            <a:endParaRPr lang="en-GB" dirty="0"/>
          </a:p>
        </p:txBody>
      </p:sp>
    </p:spTree>
    <p:extLst>
      <p:ext uri="{BB962C8B-B14F-4D97-AF65-F5344CB8AC3E}">
        <p14:creationId xmlns:p14="http://schemas.microsoft.com/office/powerpoint/2010/main" val="51299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endParaRPr lang="en-GB"/>
          </a:p>
        </p:txBody>
      </p:sp>
      <p:sp>
        <p:nvSpPr>
          <p:cNvPr id="3" name="Slide Number Placeholder 5"/>
          <p:cNvSpPr>
            <a:spLocks noGrp="1"/>
          </p:cNvSpPr>
          <p:nvPr>
            <p:ph type="sldNum" sz="quarter" idx="11"/>
          </p:nvPr>
        </p:nvSpPr>
        <p:spPr/>
        <p:txBody>
          <a:bodyPr/>
          <a:lstStyle>
            <a:lvl1pPr>
              <a:defRPr/>
            </a:lvl1pPr>
          </a:lstStyle>
          <a:p>
            <a:fld id="{D9B6C651-B649-4813-B0C9-A1B0118A2BA0}" type="slidenum">
              <a:rPr lang="en-GB" altLang="en-US"/>
              <a:pPr/>
              <a:t>‹#›</a:t>
            </a:fld>
            <a:endParaRPr lang="en-GB" altLang="en-US"/>
          </a:p>
        </p:txBody>
      </p:sp>
      <p:sp>
        <p:nvSpPr>
          <p:cNvPr id="4" name="Date Placeholder 6"/>
          <p:cNvSpPr>
            <a:spLocks noGrp="1"/>
          </p:cNvSpPr>
          <p:nvPr>
            <p:ph type="dt" sz="half" idx="12"/>
          </p:nvPr>
        </p:nvSpPr>
        <p:spPr/>
        <p:txBody>
          <a:bodyPr/>
          <a:lstStyle>
            <a:lvl1pPr>
              <a:defRPr/>
            </a:lvl1pPr>
          </a:lstStyle>
          <a:p>
            <a:pPr>
              <a:defRPr/>
            </a:pPr>
            <a:fld id="{0CA456C2-A97F-4324-A7B8-9846C73CCFF1}" type="datetime4">
              <a:rPr lang="en-GB"/>
              <a:pPr>
                <a:defRPr/>
              </a:pPr>
              <a:t>April 27, 2017</a:t>
            </a:fld>
            <a:endParaRPr lang="en-GB" dirty="0"/>
          </a:p>
        </p:txBody>
      </p:sp>
    </p:spTree>
    <p:extLst>
      <p:ext uri="{BB962C8B-B14F-4D97-AF65-F5344CB8AC3E}">
        <p14:creationId xmlns:p14="http://schemas.microsoft.com/office/powerpoint/2010/main" val="16403407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png"/><Relationship Id="rId9"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pic>
        <p:nvPicPr>
          <p:cNvPr id="1028" name="Picture 7" descr="logo-ltr.tif"/>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250825" y="285750"/>
            <a:ext cx="1944688"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p:cNvCxnSpPr/>
          <p:nvPr userDrawn="1"/>
        </p:nvCxnSpPr>
        <p:spPr>
          <a:xfrm>
            <a:off x="250825" y="1079500"/>
            <a:ext cx="8642350"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250825" y="6165850"/>
            <a:ext cx="8642350"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031" name="Picture 11" descr="address.gif"/>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400925" y="6237288"/>
            <a:ext cx="149225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Footer Placeholder 4"/>
          <p:cNvSpPr>
            <a:spLocks noGrp="1"/>
          </p:cNvSpPr>
          <p:nvPr>
            <p:ph type="ftr" sz="quarter" idx="3"/>
          </p:nvPr>
        </p:nvSpPr>
        <p:spPr>
          <a:xfrm>
            <a:off x="128588" y="6246813"/>
            <a:ext cx="386715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Arial" pitchFamily="34" charset="0"/>
                <a:cs typeface="Arial" pitchFamily="34" charset="0"/>
              </a:defRPr>
            </a:lvl1pPr>
          </a:lstStyle>
          <a:p>
            <a:pPr>
              <a:defRPr/>
            </a:pPr>
            <a:endParaRPr lang="en-GB"/>
          </a:p>
        </p:txBody>
      </p:sp>
      <p:sp>
        <p:nvSpPr>
          <p:cNvPr id="18" name="Slide Number Placeholder 5"/>
          <p:cNvSpPr>
            <a:spLocks noGrp="1"/>
          </p:cNvSpPr>
          <p:nvPr>
            <p:ph type="sldNum" sz="quarter" idx="4"/>
          </p:nvPr>
        </p:nvSpPr>
        <p:spPr>
          <a:xfrm>
            <a:off x="4211638" y="6251575"/>
            <a:ext cx="720725"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fld id="{89773952-9144-4F31-AC95-D8DAF8987D0B}" type="slidenum">
              <a:rPr lang="en-GB" altLang="en-US"/>
              <a:pPr/>
              <a:t>‹#›</a:t>
            </a:fld>
            <a:endParaRPr lang="en-GB" altLang="en-US"/>
          </a:p>
        </p:txBody>
      </p:sp>
      <p:sp>
        <p:nvSpPr>
          <p:cNvPr id="20" name="Date Placeholder 6"/>
          <p:cNvSpPr>
            <a:spLocks noGrp="1"/>
          </p:cNvSpPr>
          <p:nvPr>
            <p:ph type="dt" sz="half" idx="2"/>
          </p:nvPr>
        </p:nvSpPr>
        <p:spPr>
          <a:xfrm>
            <a:off x="6732588" y="620713"/>
            <a:ext cx="2133600" cy="365125"/>
          </a:xfrm>
          <a:prstGeom prst="rect">
            <a:avLst/>
          </a:prstGeom>
        </p:spPr>
        <p:txBody>
          <a:bodyPr/>
          <a:lstStyle>
            <a:lvl1pPr algn="r" fontAlgn="auto">
              <a:spcBef>
                <a:spcPts val="0"/>
              </a:spcBef>
              <a:spcAft>
                <a:spcPts val="0"/>
              </a:spcAft>
              <a:defRPr sz="1200">
                <a:solidFill>
                  <a:srgbClr val="898989"/>
                </a:solidFill>
                <a:latin typeface="Arial" pitchFamily="34" charset="0"/>
                <a:cs typeface="Arial" pitchFamily="34" charset="0"/>
              </a:defRPr>
            </a:lvl1pPr>
          </a:lstStyle>
          <a:p>
            <a:pPr>
              <a:defRPr/>
            </a:pPr>
            <a:fld id="{668CBC3C-E388-49F1-90EF-880319963213}" type="datetime4">
              <a:rPr lang="en-GB"/>
              <a:pPr>
                <a:defRPr/>
              </a:pPr>
              <a:t>April 27, 2017</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p:txStyles>
    <p:titleStyle>
      <a:lvl1pPr algn="l" rtl="0" eaLnBrk="1" fontAlgn="base" hangingPunct="1">
        <a:spcBef>
          <a:spcPct val="0"/>
        </a:spcBef>
        <a:spcAft>
          <a:spcPct val="0"/>
        </a:spcAft>
        <a:defRPr sz="3200" kern="1200">
          <a:solidFill>
            <a:srgbClr val="9A1D2B"/>
          </a:solidFill>
          <a:latin typeface="Arial" pitchFamily="34" charset="0"/>
          <a:ea typeface="+mj-ea"/>
          <a:cs typeface="Arial" pitchFamily="34" charset="0"/>
        </a:defRPr>
      </a:lvl1pPr>
      <a:lvl2pPr algn="l" rtl="0" eaLnBrk="1" fontAlgn="base" hangingPunct="1">
        <a:spcBef>
          <a:spcPct val="0"/>
        </a:spcBef>
        <a:spcAft>
          <a:spcPct val="0"/>
        </a:spcAft>
        <a:defRPr sz="3200">
          <a:solidFill>
            <a:srgbClr val="9A1D2B"/>
          </a:solidFill>
          <a:latin typeface="Arial" charset="0"/>
          <a:cs typeface="Arial" charset="0"/>
        </a:defRPr>
      </a:lvl2pPr>
      <a:lvl3pPr algn="l" rtl="0" eaLnBrk="1" fontAlgn="base" hangingPunct="1">
        <a:spcBef>
          <a:spcPct val="0"/>
        </a:spcBef>
        <a:spcAft>
          <a:spcPct val="0"/>
        </a:spcAft>
        <a:defRPr sz="3200">
          <a:solidFill>
            <a:srgbClr val="9A1D2B"/>
          </a:solidFill>
          <a:latin typeface="Arial" charset="0"/>
          <a:cs typeface="Arial" charset="0"/>
        </a:defRPr>
      </a:lvl3pPr>
      <a:lvl4pPr algn="l" rtl="0" eaLnBrk="1" fontAlgn="base" hangingPunct="1">
        <a:spcBef>
          <a:spcPct val="0"/>
        </a:spcBef>
        <a:spcAft>
          <a:spcPct val="0"/>
        </a:spcAft>
        <a:defRPr sz="3200">
          <a:solidFill>
            <a:srgbClr val="9A1D2B"/>
          </a:solidFill>
          <a:latin typeface="Arial" charset="0"/>
          <a:cs typeface="Arial" charset="0"/>
        </a:defRPr>
      </a:lvl4pPr>
      <a:lvl5pPr algn="l" rtl="0" eaLnBrk="1" fontAlgn="base" hangingPunct="1">
        <a:spcBef>
          <a:spcPct val="0"/>
        </a:spcBef>
        <a:spcAft>
          <a:spcPct val="0"/>
        </a:spcAft>
        <a:defRPr sz="3200">
          <a:solidFill>
            <a:srgbClr val="9A1D2B"/>
          </a:solidFill>
          <a:latin typeface="Arial" charset="0"/>
          <a:cs typeface="Arial" charset="0"/>
        </a:defRPr>
      </a:lvl5pPr>
      <a:lvl6pPr marL="457200" algn="l" rtl="0" eaLnBrk="1" fontAlgn="base" hangingPunct="1">
        <a:spcBef>
          <a:spcPct val="0"/>
        </a:spcBef>
        <a:spcAft>
          <a:spcPct val="0"/>
        </a:spcAft>
        <a:defRPr sz="3200">
          <a:solidFill>
            <a:srgbClr val="9A1D2B"/>
          </a:solidFill>
          <a:latin typeface="Arial" charset="0"/>
          <a:cs typeface="Arial" charset="0"/>
        </a:defRPr>
      </a:lvl6pPr>
      <a:lvl7pPr marL="914400" algn="l" rtl="0" eaLnBrk="1" fontAlgn="base" hangingPunct="1">
        <a:spcBef>
          <a:spcPct val="0"/>
        </a:spcBef>
        <a:spcAft>
          <a:spcPct val="0"/>
        </a:spcAft>
        <a:defRPr sz="3200">
          <a:solidFill>
            <a:srgbClr val="9A1D2B"/>
          </a:solidFill>
          <a:latin typeface="Arial" charset="0"/>
          <a:cs typeface="Arial" charset="0"/>
        </a:defRPr>
      </a:lvl7pPr>
      <a:lvl8pPr marL="1371600" algn="l" rtl="0" eaLnBrk="1" fontAlgn="base" hangingPunct="1">
        <a:spcBef>
          <a:spcPct val="0"/>
        </a:spcBef>
        <a:spcAft>
          <a:spcPct val="0"/>
        </a:spcAft>
        <a:defRPr sz="3200">
          <a:solidFill>
            <a:srgbClr val="9A1D2B"/>
          </a:solidFill>
          <a:latin typeface="Arial" charset="0"/>
          <a:cs typeface="Arial" charset="0"/>
        </a:defRPr>
      </a:lvl8pPr>
      <a:lvl9pPr marL="1828800" algn="l" rtl="0" eaLnBrk="1" fontAlgn="base" hangingPunct="1">
        <a:spcBef>
          <a:spcPct val="0"/>
        </a:spcBef>
        <a:spcAft>
          <a:spcPct val="0"/>
        </a:spcAft>
        <a:defRPr sz="3200">
          <a:solidFill>
            <a:srgbClr val="9A1D2B"/>
          </a:solidFill>
          <a:latin typeface="Arial" charset="0"/>
          <a:cs typeface="Arial"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rgbClr val="BF2F37"/>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m.Pieraccini@Bristol.ac.uk"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http://www.tradevenvironment.eu/uploads/papers/de%20Sadeleer.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250825" y="1844675"/>
            <a:ext cx="8642350" cy="1470025"/>
          </a:xfrm>
        </p:spPr>
        <p:txBody>
          <a:bodyPr/>
          <a:lstStyle/>
          <a:p>
            <a:pPr eaLnBrk="1" hangingPunct="1"/>
            <a:r>
              <a:rPr lang="en-GB" altLang="en-US" dirty="0" smtClean="0"/>
              <a:t>Environmental Law Lecture 10: Waste</a:t>
            </a:r>
          </a:p>
        </p:txBody>
      </p:sp>
      <p:sp>
        <p:nvSpPr>
          <p:cNvPr id="2051" name="Subtitle 2"/>
          <p:cNvSpPr>
            <a:spLocks noGrp="1"/>
          </p:cNvSpPr>
          <p:nvPr>
            <p:ph type="subTitle" idx="1"/>
          </p:nvPr>
        </p:nvSpPr>
        <p:spPr>
          <a:xfrm>
            <a:off x="250825" y="3357563"/>
            <a:ext cx="8642350" cy="1752600"/>
          </a:xfrm>
        </p:spPr>
        <p:txBody>
          <a:bodyPr/>
          <a:lstStyle/>
          <a:p>
            <a:pPr eaLnBrk="1" hangingPunct="1"/>
            <a:r>
              <a:rPr lang="en-GB" altLang="en-US" dirty="0" err="1" smtClean="0"/>
              <a:t>Dr.</a:t>
            </a:r>
            <a:r>
              <a:rPr lang="en-GB" altLang="en-US" dirty="0" smtClean="0"/>
              <a:t> Margherita Pieraccini (</a:t>
            </a:r>
            <a:r>
              <a:rPr lang="en-GB" altLang="en-US" dirty="0" smtClean="0">
                <a:hlinkClick r:id="rId3"/>
              </a:rPr>
              <a:t>m.pieraccini@Bristol.ac.uk</a:t>
            </a:r>
            <a:r>
              <a:rPr lang="en-GB" altLang="en-US" dirty="0" smtClean="0"/>
              <a:t>) </a:t>
            </a:r>
          </a:p>
        </p:txBody>
      </p:sp>
      <p:sp>
        <p:nvSpPr>
          <p:cNvPr id="2052" name="Date Placeholder 3"/>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fld id="{DC884DA5-AC19-417B-9933-F5566C37FC1E}" type="datetime4">
              <a:rPr lang="en-GB" altLang="en-US" smtClean="0">
                <a:solidFill>
                  <a:srgbClr val="898989"/>
                </a:solidFill>
              </a:rPr>
              <a:pPr eaLnBrk="1" fontAlgn="base" hangingPunct="1">
                <a:spcBef>
                  <a:spcPct val="0"/>
                </a:spcBef>
                <a:spcAft>
                  <a:spcPct val="0"/>
                </a:spcAft>
              </a:pPr>
              <a:t>April 27, 2017</a:t>
            </a:fld>
            <a:endParaRPr lang="en-GB" altLang="en-US" smtClean="0">
              <a:solidFill>
                <a:srgbClr val="898989"/>
              </a:solidFill>
            </a:endParaRPr>
          </a:p>
        </p:txBody>
      </p:sp>
      <p:sp>
        <p:nvSpPr>
          <p:cNvPr id="5" name="Slide Number Placeholder 4"/>
          <p:cNvSpPr>
            <a:spLocks noGrp="1"/>
          </p:cNvSpPr>
          <p:nvPr>
            <p:ph type="sldNum" sz="quarter" idx="11"/>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CCC0F35-6877-43A7-953B-0D12946020AF}" type="slidenum">
              <a:rPr lang="en-GB" altLang="en-US">
                <a:solidFill>
                  <a:srgbClr val="898989"/>
                </a:solidFill>
              </a:rPr>
              <a:pPr eaLnBrk="1" hangingPunct="1"/>
              <a:t>1</a:t>
            </a:fld>
            <a:endParaRPr lang="en-GB" altLang="en-US">
              <a:solidFill>
                <a:srgbClr val="898989"/>
              </a:solidFill>
            </a:endParaRPr>
          </a:p>
        </p:txBody>
      </p:sp>
      <p:sp>
        <p:nvSpPr>
          <p:cNvPr id="6" name="Footer Placeholder 5"/>
          <p:cNvSpPr>
            <a:spLocks noGrp="1"/>
          </p:cNvSpPr>
          <p:nvPr>
            <p:ph type="ftr" sz="quarter" idx="10"/>
          </p:nvPr>
        </p:nvSpPr>
        <p:spPr/>
        <p:txBody>
          <a:bodyPr/>
          <a:lstStyle/>
          <a:p>
            <a:pPr>
              <a:defRPr/>
            </a:pPr>
            <a:endParaRPr lang="en-GB"/>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Outline</a:t>
            </a:r>
            <a:endParaRPr lang="en-GB" dirty="0"/>
          </a:p>
        </p:txBody>
      </p:sp>
      <p:sp>
        <p:nvSpPr>
          <p:cNvPr id="3" name="Content Placeholder 2"/>
          <p:cNvSpPr>
            <a:spLocks noGrp="1"/>
          </p:cNvSpPr>
          <p:nvPr>
            <p:ph idx="1"/>
          </p:nvPr>
        </p:nvSpPr>
        <p:spPr/>
        <p:txBody>
          <a:bodyPr/>
          <a:lstStyle/>
          <a:p>
            <a:r>
              <a:rPr lang="en-GB" dirty="0" smtClean="0"/>
              <a:t>Waste as a regulatory problem</a:t>
            </a:r>
          </a:p>
          <a:p>
            <a:pPr lvl="1"/>
            <a:r>
              <a:rPr lang="en-GB" dirty="0" smtClean="0"/>
              <a:t>What is waste? </a:t>
            </a:r>
          </a:p>
          <a:p>
            <a:pPr lvl="1"/>
            <a:r>
              <a:rPr lang="en-US" dirty="0" smtClean="0"/>
              <a:t>Key cases related to the definition of waste </a:t>
            </a:r>
            <a:endParaRPr lang="en-GB" dirty="0" smtClean="0"/>
          </a:p>
          <a:p>
            <a:r>
              <a:rPr lang="en-GB" dirty="0" smtClean="0"/>
              <a:t>Waste Framework Directive</a:t>
            </a:r>
          </a:p>
          <a:p>
            <a:pPr lvl="1"/>
            <a:r>
              <a:rPr lang="en-GB" dirty="0" smtClean="0"/>
              <a:t> Waste regulation improved since 2008?</a:t>
            </a:r>
          </a:p>
          <a:p>
            <a:endParaRPr lang="en-GB" dirty="0" smtClean="0"/>
          </a:p>
          <a:p>
            <a:pPr lvl="1"/>
            <a:endParaRPr lang="en-GB" dirty="0" smtClean="0"/>
          </a:p>
          <a:p>
            <a:endParaRPr lang="en-GB" dirty="0"/>
          </a:p>
          <a:p>
            <a:endParaRPr lang="en-GB"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D70361B3-646E-43BD-B587-DB64C0E53A9B}" type="slidenum">
              <a:rPr lang="en-GB" altLang="en-US" smtClean="0"/>
              <a:pPr/>
              <a:t>2</a:t>
            </a:fld>
            <a:endParaRPr lang="en-GB" altLang="en-US"/>
          </a:p>
        </p:txBody>
      </p:sp>
      <p:sp>
        <p:nvSpPr>
          <p:cNvPr id="6" name="Date Placeholder 5"/>
          <p:cNvSpPr>
            <a:spLocks noGrp="1"/>
          </p:cNvSpPr>
          <p:nvPr>
            <p:ph type="dt" sz="half" idx="12"/>
          </p:nvPr>
        </p:nvSpPr>
        <p:spPr/>
        <p:txBody>
          <a:bodyPr/>
          <a:lstStyle/>
          <a:p>
            <a:pPr>
              <a:defRPr/>
            </a:pPr>
            <a:fld id="{F5C99023-76B8-49A2-A1EE-C06207C208DF}" type="datetime4">
              <a:rPr lang="en-GB" smtClean="0"/>
              <a:pPr>
                <a:defRPr/>
              </a:pPr>
              <a:t>April 27, 2017</a:t>
            </a:fld>
            <a:endParaRPr lang="en-GB" dirty="0"/>
          </a:p>
        </p:txBody>
      </p:sp>
    </p:spTree>
    <p:extLst>
      <p:ext uri="{BB962C8B-B14F-4D97-AF65-F5344CB8AC3E}">
        <p14:creationId xmlns:p14="http://schemas.microsoft.com/office/powerpoint/2010/main" val="1236234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Waste as a regulatory problem: the relativity of waste</a:t>
            </a:r>
            <a:endParaRPr lang="en-GB" dirty="0"/>
          </a:p>
        </p:txBody>
      </p:sp>
      <p:sp>
        <p:nvSpPr>
          <p:cNvPr id="3" name="Content Placeholder 2"/>
          <p:cNvSpPr>
            <a:spLocks noGrp="1"/>
          </p:cNvSpPr>
          <p:nvPr>
            <p:ph idx="1"/>
          </p:nvPr>
        </p:nvSpPr>
        <p:spPr/>
        <p:txBody>
          <a:bodyPr/>
          <a:lstStyle/>
          <a:p>
            <a:r>
              <a:rPr lang="en-US" sz="2000" dirty="0" smtClean="0"/>
              <a:t>What distinguishes waste from non-waste? </a:t>
            </a:r>
          </a:p>
          <a:p>
            <a:pPr marL="0" indent="0">
              <a:buNone/>
            </a:pPr>
            <a:r>
              <a:rPr lang="en-US" sz="2000" dirty="0" smtClean="0"/>
              <a:t>As anthropologist </a:t>
            </a:r>
            <a:r>
              <a:rPr lang="en-US" sz="2000" b="1" dirty="0" smtClean="0"/>
              <a:t>Mary Douglas wrote </a:t>
            </a:r>
            <a:r>
              <a:rPr lang="en-US" sz="2000" b="1" i="1" dirty="0" smtClean="0"/>
              <a:t>in Purity and Danger (1966):</a:t>
            </a:r>
          </a:p>
          <a:p>
            <a:pPr marL="0" indent="0">
              <a:buNone/>
            </a:pPr>
            <a:r>
              <a:rPr lang="en-US" sz="2000" b="1" i="1" dirty="0" smtClean="0"/>
              <a:t> </a:t>
            </a:r>
          </a:p>
          <a:p>
            <a:pPr marL="0" indent="0">
              <a:buNone/>
            </a:pPr>
            <a:r>
              <a:rPr lang="en-US" sz="1800" dirty="0" smtClean="0"/>
              <a:t>“</a:t>
            </a:r>
            <a:r>
              <a:rPr lang="en-US" sz="1800" i="1" dirty="0" smtClean="0"/>
              <a:t>there is no such thing as absolute dirt…..</a:t>
            </a:r>
            <a:r>
              <a:rPr lang="en-US" sz="1800" b="1" i="1" dirty="0" smtClean="0"/>
              <a:t>Dirt is matter out of place</a:t>
            </a:r>
            <a:r>
              <a:rPr lang="en-US" sz="1800" i="1" dirty="0" smtClean="0"/>
              <a:t>... It implies two conditions: a set of ordered relations and a contravention of that order. Dirt then, is never a unique, isolated event. Where there is dirt there is system. Dirt is the by-product of a systematic ordering and classification of matter in so far as ordering involves rejecting inappropriate elements…It is a relative idea. Shoes are not dirty in themselves, but it is dirty to place them on the dining table; food is not dirty in itself, but it is dirty to leave cooking utensils in the bedroom… In short, our pollution behavior is the reaction which condemns any object or idea likely to confuse or contradict cherished classifications.</a:t>
            </a:r>
            <a:r>
              <a:rPr lang="en-US" sz="1800" dirty="0" smtClean="0"/>
              <a:t>”</a:t>
            </a:r>
          </a:p>
          <a:p>
            <a:endParaRPr lang="en-US" sz="2000" i="1" dirty="0"/>
          </a:p>
          <a:p>
            <a:endParaRPr lang="en-GB" i="1"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D70361B3-646E-43BD-B587-DB64C0E53A9B}" type="slidenum">
              <a:rPr lang="en-GB" altLang="en-US" smtClean="0"/>
              <a:pPr/>
              <a:t>3</a:t>
            </a:fld>
            <a:endParaRPr lang="en-GB" altLang="en-US"/>
          </a:p>
        </p:txBody>
      </p:sp>
      <p:sp>
        <p:nvSpPr>
          <p:cNvPr id="6" name="Date Placeholder 5"/>
          <p:cNvSpPr>
            <a:spLocks noGrp="1"/>
          </p:cNvSpPr>
          <p:nvPr>
            <p:ph type="dt" sz="half" idx="12"/>
          </p:nvPr>
        </p:nvSpPr>
        <p:spPr/>
        <p:txBody>
          <a:bodyPr/>
          <a:lstStyle/>
          <a:p>
            <a:pPr>
              <a:defRPr/>
            </a:pPr>
            <a:fld id="{F5C99023-76B8-49A2-A1EE-C06207C208DF}" type="datetime4">
              <a:rPr lang="en-GB" smtClean="0"/>
              <a:pPr>
                <a:defRPr/>
              </a:pPr>
              <a:t>April 27, 2017</a:t>
            </a:fld>
            <a:endParaRPr lang="en-GB" dirty="0"/>
          </a:p>
        </p:txBody>
      </p:sp>
    </p:spTree>
    <p:extLst>
      <p:ext uri="{BB962C8B-B14F-4D97-AF65-F5344CB8AC3E}">
        <p14:creationId xmlns:p14="http://schemas.microsoft.com/office/powerpoint/2010/main" val="103111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Waste as a regulatory problem</a:t>
            </a:r>
            <a:endParaRPr lang="en-GB" dirty="0"/>
          </a:p>
        </p:txBody>
      </p:sp>
      <p:sp>
        <p:nvSpPr>
          <p:cNvPr id="3" name="Content Placeholder 2"/>
          <p:cNvSpPr>
            <a:spLocks noGrp="1"/>
          </p:cNvSpPr>
          <p:nvPr>
            <p:ph idx="1"/>
          </p:nvPr>
        </p:nvSpPr>
        <p:spPr/>
        <p:txBody>
          <a:bodyPr/>
          <a:lstStyle/>
          <a:p>
            <a:pPr marL="0" indent="0">
              <a:buNone/>
            </a:pPr>
            <a:endParaRPr lang="en-GB" sz="1600" dirty="0" smtClean="0"/>
          </a:p>
          <a:p>
            <a:r>
              <a:rPr lang="en-GB" sz="1600" dirty="0" smtClean="0"/>
              <a:t>The problem of waste is primarily </a:t>
            </a:r>
            <a:r>
              <a:rPr lang="en-GB" sz="1600" b="1" dirty="0" smtClean="0"/>
              <a:t>subjectively generated</a:t>
            </a:r>
            <a:r>
              <a:rPr lang="en-GB" sz="1600" dirty="0" smtClean="0"/>
              <a:t>: something becomes waste once it is no longer wanted by its producer  (i.e. it is not the objective properties of the element that make it waste but the subjective act of discarding it). </a:t>
            </a:r>
          </a:p>
          <a:p>
            <a:endParaRPr lang="en-GB" sz="1600" dirty="0" smtClean="0"/>
          </a:p>
          <a:p>
            <a:r>
              <a:rPr lang="en-GB" sz="1600" dirty="0" smtClean="0"/>
              <a:t>Waste becomes a pollution threat if it is not managed properly.</a:t>
            </a:r>
          </a:p>
          <a:p>
            <a:pPr marL="0" indent="0">
              <a:buNone/>
            </a:pPr>
            <a:endParaRPr lang="en-GB" sz="1600" dirty="0" smtClean="0"/>
          </a:p>
          <a:p>
            <a:pPr marL="0" indent="0">
              <a:buNone/>
            </a:pPr>
            <a:r>
              <a:rPr lang="en-GB" sz="1600" dirty="0" smtClean="0"/>
              <a:t>Consequences:</a:t>
            </a:r>
          </a:p>
          <a:p>
            <a:pPr marL="0" indent="0">
              <a:buNone/>
            </a:pPr>
            <a:r>
              <a:rPr lang="en-GB" sz="1600" dirty="0" smtClean="0"/>
              <a:t>1- Temporal issue: the time at which the substance is discarded not always known (hence regulatory challenge)  </a:t>
            </a:r>
            <a:endParaRPr lang="en-GB" sz="1600" dirty="0"/>
          </a:p>
          <a:p>
            <a:pPr marL="0" indent="0">
              <a:buNone/>
            </a:pPr>
            <a:r>
              <a:rPr lang="en-GB" sz="1600" dirty="0" smtClean="0"/>
              <a:t>2-Should reusable material be classified as waste?</a:t>
            </a:r>
          </a:p>
          <a:p>
            <a:pPr marL="0" indent="0">
              <a:buNone/>
            </a:pPr>
            <a:r>
              <a:rPr lang="en-GB" sz="1600" dirty="0" smtClean="0"/>
              <a:t>3-Should waste be prevented from occurring or regulated? How to strike the right balance?</a:t>
            </a:r>
          </a:p>
          <a:p>
            <a:pPr marL="0" indent="0">
              <a:buNone/>
            </a:pPr>
            <a:endParaRPr lang="en-GB" sz="1600"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D70361B3-646E-43BD-B587-DB64C0E53A9B}" type="slidenum">
              <a:rPr lang="en-GB" altLang="en-US" smtClean="0"/>
              <a:pPr/>
              <a:t>4</a:t>
            </a:fld>
            <a:endParaRPr lang="en-GB" altLang="en-US"/>
          </a:p>
        </p:txBody>
      </p:sp>
      <p:sp>
        <p:nvSpPr>
          <p:cNvPr id="6" name="Date Placeholder 5"/>
          <p:cNvSpPr>
            <a:spLocks noGrp="1"/>
          </p:cNvSpPr>
          <p:nvPr>
            <p:ph type="dt" sz="half" idx="12"/>
          </p:nvPr>
        </p:nvSpPr>
        <p:spPr/>
        <p:txBody>
          <a:bodyPr/>
          <a:lstStyle/>
          <a:p>
            <a:pPr>
              <a:defRPr/>
            </a:pPr>
            <a:fld id="{F5C99023-76B8-49A2-A1EE-C06207C208DF}" type="datetime4">
              <a:rPr lang="en-GB" smtClean="0"/>
              <a:pPr>
                <a:defRPr/>
              </a:pPr>
              <a:t>April 27, 2017</a:t>
            </a:fld>
            <a:endParaRPr lang="en-GB" dirty="0"/>
          </a:p>
        </p:txBody>
      </p:sp>
    </p:spTree>
    <p:extLst>
      <p:ext uri="{BB962C8B-B14F-4D97-AF65-F5344CB8AC3E}">
        <p14:creationId xmlns:p14="http://schemas.microsoft.com/office/powerpoint/2010/main" val="3557883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Waste as a Regulatory Problem</a:t>
            </a:r>
            <a:endParaRPr lang="en-GB" dirty="0"/>
          </a:p>
        </p:txBody>
      </p:sp>
      <p:sp>
        <p:nvSpPr>
          <p:cNvPr id="3" name="Content Placeholder 2"/>
          <p:cNvSpPr>
            <a:spLocks noGrp="1"/>
          </p:cNvSpPr>
          <p:nvPr>
            <p:ph idx="1"/>
          </p:nvPr>
        </p:nvSpPr>
        <p:spPr/>
        <p:txBody>
          <a:bodyPr/>
          <a:lstStyle/>
          <a:p>
            <a:r>
              <a:rPr lang="en-GB" sz="2000" dirty="0" smtClean="0"/>
              <a:t>Waste management in EU law is highly regulated</a:t>
            </a:r>
            <a:r>
              <a:rPr lang="en-GB" sz="2000" dirty="0"/>
              <a:t> </a:t>
            </a:r>
            <a:r>
              <a:rPr lang="en-GB" sz="2000" dirty="0" smtClean="0"/>
              <a:t>and regulation is dependent on what is classified as waste. </a:t>
            </a:r>
          </a:p>
          <a:p>
            <a:endParaRPr lang="en-GB" sz="2000" dirty="0" smtClean="0"/>
          </a:p>
          <a:p>
            <a:r>
              <a:rPr lang="en-GB" sz="2000" dirty="0" smtClean="0"/>
              <a:t>There are a number of Directives dealing with specific waste streams and methods to treat waste and on shipment of waste but the key instrument is the </a:t>
            </a:r>
            <a:r>
              <a:rPr lang="en-GB" sz="2000" b="1" dirty="0" smtClean="0"/>
              <a:t>Waste Framework Directive</a:t>
            </a:r>
            <a:r>
              <a:rPr lang="en-GB" sz="2000" dirty="0" smtClean="0"/>
              <a:t>, setting a framework with rules applying to all waste categories in Europe:</a:t>
            </a:r>
          </a:p>
          <a:p>
            <a:pPr lvl="1"/>
            <a:r>
              <a:rPr lang="en-GB" sz="1600" dirty="0"/>
              <a:t>The initial Directive dates back to 1975</a:t>
            </a:r>
          </a:p>
          <a:p>
            <a:pPr lvl="1"/>
            <a:r>
              <a:rPr lang="en-GB" sz="1600" dirty="0"/>
              <a:t>Amended extensively in 1991 to cover waste re-use, recycling and recovery </a:t>
            </a:r>
          </a:p>
          <a:p>
            <a:pPr lvl="1"/>
            <a:r>
              <a:rPr lang="en-GB" sz="1600" dirty="0"/>
              <a:t>Replaced by a codified version in 2006</a:t>
            </a:r>
          </a:p>
          <a:p>
            <a:pPr lvl="1"/>
            <a:r>
              <a:rPr lang="en-GB" sz="1600" dirty="0"/>
              <a:t>Replaced by a more extensive framework in 2008 (Directive 2008/98/EC)</a:t>
            </a:r>
          </a:p>
          <a:p>
            <a:pPr marL="0" indent="0">
              <a:buNone/>
            </a:pPr>
            <a:endParaRPr lang="en-GB" sz="2000" dirty="0"/>
          </a:p>
          <a:p>
            <a:endParaRPr lang="en-GB" dirty="0" smtClean="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D70361B3-646E-43BD-B587-DB64C0E53A9B}" type="slidenum">
              <a:rPr lang="en-GB" altLang="en-US" smtClean="0"/>
              <a:pPr/>
              <a:t>5</a:t>
            </a:fld>
            <a:endParaRPr lang="en-GB" altLang="en-US"/>
          </a:p>
        </p:txBody>
      </p:sp>
      <p:sp>
        <p:nvSpPr>
          <p:cNvPr id="6" name="Date Placeholder 5"/>
          <p:cNvSpPr>
            <a:spLocks noGrp="1"/>
          </p:cNvSpPr>
          <p:nvPr>
            <p:ph type="dt" sz="half" idx="12"/>
          </p:nvPr>
        </p:nvSpPr>
        <p:spPr/>
        <p:txBody>
          <a:bodyPr/>
          <a:lstStyle/>
          <a:p>
            <a:pPr>
              <a:defRPr/>
            </a:pPr>
            <a:fld id="{F5C99023-76B8-49A2-A1EE-C06207C208DF}" type="datetime4">
              <a:rPr lang="en-GB" smtClean="0"/>
              <a:pPr>
                <a:defRPr/>
              </a:pPr>
              <a:t>April 27, 2017</a:t>
            </a:fld>
            <a:endParaRPr lang="en-GB" dirty="0"/>
          </a:p>
        </p:txBody>
      </p:sp>
    </p:spTree>
    <p:extLst>
      <p:ext uri="{BB962C8B-B14F-4D97-AF65-F5344CB8AC3E}">
        <p14:creationId xmlns:p14="http://schemas.microsoft.com/office/powerpoint/2010/main" val="3154400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Waste Framework Directive-pre 2008</a:t>
            </a:r>
            <a:endParaRPr lang="en-GB" dirty="0"/>
          </a:p>
        </p:txBody>
      </p:sp>
      <p:sp>
        <p:nvSpPr>
          <p:cNvPr id="3" name="Content Placeholder 2"/>
          <p:cNvSpPr>
            <a:spLocks noGrp="1"/>
          </p:cNvSpPr>
          <p:nvPr>
            <p:ph idx="1"/>
          </p:nvPr>
        </p:nvSpPr>
        <p:spPr/>
        <p:txBody>
          <a:bodyPr/>
          <a:lstStyle/>
          <a:p>
            <a:r>
              <a:rPr lang="en-GB" sz="2000" dirty="0" smtClean="0"/>
              <a:t>It sets out </a:t>
            </a:r>
            <a:r>
              <a:rPr lang="en-GB" sz="2000" b="1" dirty="0" smtClean="0"/>
              <a:t>waste policy </a:t>
            </a:r>
            <a:r>
              <a:rPr lang="en-GB" sz="2000" dirty="0" smtClean="0"/>
              <a:t>to be based on the </a:t>
            </a:r>
            <a:r>
              <a:rPr lang="en-GB" sz="2000" b="1" dirty="0" smtClean="0"/>
              <a:t>waste hierarchy</a:t>
            </a:r>
            <a:r>
              <a:rPr lang="en-GB" sz="2000" dirty="0" smtClean="0"/>
              <a:t> (meaning that the prevention of waste should be prioritised over recovery and recovery over disposal of waste). MS are required to take appropriate measures to meet this policy objective but the Directive does not specify measures.</a:t>
            </a:r>
          </a:p>
          <a:p>
            <a:endParaRPr lang="en-GB" sz="2000" dirty="0" smtClean="0"/>
          </a:p>
          <a:p>
            <a:r>
              <a:rPr lang="en-GB" sz="2000" dirty="0" smtClean="0"/>
              <a:t>It establishes a system for the </a:t>
            </a:r>
            <a:r>
              <a:rPr lang="en-GB" sz="2000" b="1" dirty="0" smtClean="0"/>
              <a:t>regulation of waste </a:t>
            </a:r>
            <a:r>
              <a:rPr lang="en-GB" sz="2000" dirty="0" smtClean="0"/>
              <a:t>and its treatment. Key obligation is that MS shall ensure that </a:t>
            </a:r>
            <a:r>
              <a:rPr lang="en-GB" sz="2000" b="1" dirty="0" smtClean="0"/>
              <a:t>all waste is recovered or disposed of</a:t>
            </a:r>
            <a:r>
              <a:rPr lang="en-GB" sz="2000" dirty="0" smtClean="0"/>
              <a:t> and that this is done </a:t>
            </a:r>
            <a:r>
              <a:rPr lang="en-GB" sz="2000" b="1" dirty="0" smtClean="0"/>
              <a:t>without endangering human health or the environment. </a:t>
            </a:r>
            <a:r>
              <a:rPr lang="en-GB" sz="2000" dirty="0" smtClean="0"/>
              <a:t>ECJ has held that this obligations put the principles of prevention and precaution in action (joint cases C-175/98 and </a:t>
            </a:r>
            <a:r>
              <a:rPr lang="en-GB" sz="2000" i="1" dirty="0" smtClean="0"/>
              <a:t>C-177/98 </a:t>
            </a:r>
            <a:r>
              <a:rPr lang="en-GB" sz="2000" i="1" dirty="0" err="1" smtClean="0"/>
              <a:t>Lissuri</a:t>
            </a:r>
            <a:r>
              <a:rPr lang="en-GB" sz="2000" i="1" dirty="0" smtClean="0"/>
              <a:t> and </a:t>
            </a:r>
            <a:r>
              <a:rPr lang="en-GB" sz="2000" i="1" dirty="0" err="1" smtClean="0"/>
              <a:t>Bizzarro</a:t>
            </a:r>
            <a:r>
              <a:rPr lang="en-GB" sz="2000" dirty="0" smtClean="0"/>
              <a:t>).</a:t>
            </a:r>
            <a:endParaRPr lang="en-GB" sz="2000"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D70361B3-646E-43BD-B587-DB64C0E53A9B}" type="slidenum">
              <a:rPr lang="en-GB" altLang="en-US" smtClean="0"/>
              <a:pPr/>
              <a:t>6</a:t>
            </a:fld>
            <a:endParaRPr lang="en-GB" altLang="en-US"/>
          </a:p>
        </p:txBody>
      </p:sp>
      <p:sp>
        <p:nvSpPr>
          <p:cNvPr id="6" name="Date Placeholder 5"/>
          <p:cNvSpPr>
            <a:spLocks noGrp="1"/>
          </p:cNvSpPr>
          <p:nvPr>
            <p:ph type="dt" sz="half" idx="12"/>
          </p:nvPr>
        </p:nvSpPr>
        <p:spPr/>
        <p:txBody>
          <a:bodyPr/>
          <a:lstStyle/>
          <a:p>
            <a:pPr>
              <a:defRPr/>
            </a:pPr>
            <a:fld id="{F5C99023-76B8-49A2-A1EE-C06207C208DF}" type="datetime4">
              <a:rPr lang="en-GB" smtClean="0"/>
              <a:pPr>
                <a:defRPr/>
              </a:pPr>
              <a:t>April 27, 2017</a:t>
            </a:fld>
            <a:endParaRPr lang="en-GB" dirty="0"/>
          </a:p>
        </p:txBody>
      </p:sp>
    </p:spTree>
    <p:extLst>
      <p:ext uri="{BB962C8B-B14F-4D97-AF65-F5344CB8AC3E}">
        <p14:creationId xmlns:p14="http://schemas.microsoft.com/office/powerpoint/2010/main" val="2489146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was waste defined?</a:t>
            </a:r>
            <a:endParaRPr lang="en-GB" dirty="0"/>
          </a:p>
        </p:txBody>
      </p:sp>
      <p:sp>
        <p:nvSpPr>
          <p:cNvPr id="3" name="Content Placeholder 2"/>
          <p:cNvSpPr>
            <a:spLocks noGrp="1"/>
          </p:cNvSpPr>
          <p:nvPr>
            <p:ph idx="1"/>
          </p:nvPr>
        </p:nvSpPr>
        <p:spPr>
          <a:xfrm>
            <a:off x="272467" y="2438264"/>
            <a:ext cx="8640960" cy="3705275"/>
          </a:xfrm>
        </p:spPr>
        <p:txBody>
          <a:bodyPr/>
          <a:lstStyle/>
          <a:p>
            <a:r>
              <a:rPr lang="en-GB" sz="1800" dirty="0" smtClean="0"/>
              <a:t>Pre-2008 definition:  “any substance or object in the categories set out in Annex I which the holder discards or intends to discard or is required to discard” (Art 1.a). </a:t>
            </a:r>
          </a:p>
          <a:p>
            <a:endParaRPr lang="en-GB" sz="1800" dirty="0" smtClean="0"/>
          </a:p>
          <a:p>
            <a:r>
              <a:rPr lang="en-GB" sz="1800" dirty="0" smtClean="0"/>
              <a:t>So it was a 2 stage-test:</a:t>
            </a:r>
          </a:p>
          <a:p>
            <a:pPr lvl="1"/>
            <a:r>
              <a:rPr lang="en-GB" sz="1800" dirty="0"/>
              <a:t> </a:t>
            </a:r>
            <a:r>
              <a:rPr lang="en-GB" sz="1800" dirty="0" smtClean="0"/>
              <a:t>Was the substance, material or product listed in one of the categories of Annex I?</a:t>
            </a:r>
          </a:p>
          <a:p>
            <a:pPr lvl="1"/>
            <a:r>
              <a:rPr lang="en-GB" sz="1800" dirty="0" smtClean="0"/>
              <a:t>If so, has it been discarded or is there an intention to discard it?</a:t>
            </a:r>
          </a:p>
          <a:p>
            <a:pPr lvl="1"/>
            <a:endParaRPr lang="en-GB" sz="1800" dirty="0" smtClean="0"/>
          </a:p>
          <a:p>
            <a:r>
              <a:rPr lang="en-GB" sz="1800" dirty="0" smtClean="0"/>
              <a:t>Much case law has revolved on the meaning of </a:t>
            </a:r>
            <a:r>
              <a:rPr lang="en-GB" sz="1800" b="1" dirty="0" smtClean="0"/>
              <a:t>discard</a:t>
            </a:r>
            <a:r>
              <a:rPr lang="en-GB" sz="1800" dirty="0" smtClean="0"/>
              <a:t> (not defined in the Directive) and the Court has adopted a purposive interpretation (see critical reading by </a:t>
            </a:r>
            <a:r>
              <a:rPr lang="en-GB" sz="1800" dirty="0" err="1" smtClean="0"/>
              <a:t>Scotford</a:t>
            </a:r>
            <a:r>
              <a:rPr lang="en-GB" sz="1800" dirty="0" smtClean="0"/>
              <a:t> 2007) </a:t>
            </a:r>
            <a:endParaRPr lang="en-GB" sz="1800"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D70361B3-646E-43BD-B587-DB64C0E53A9B}" type="slidenum">
              <a:rPr lang="en-GB" altLang="en-US" smtClean="0"/>
              <a:pPr/>
              <a:t>7</a:t>
            </a:fld>
            <a:endParaRPr lang="en-GB" altLang="en-US"/>
          </a:p>
        </p:txBody>
      </p:sp>
      <p:sp>
        <p:nvSpPr>
          <p:cNvPr id="6" name="Date Placeholder 5"/>
          <p:cNvSpPr>
            <a:spLocks noGrp="1"/>
          </p:cNvSpPr>
          <p:nvPr>
            <p:ph type="dt" sz="half" idx="12"/>
          </p:nvPr>
        </p:nvSpPr>
        <p:spPr/>
        <p:txBody>
          <a:bodyPr/>
          <a:lstStyle/>
          <a:p>
            <a:pPr>
              <a:defRPr/>
            </a:pPr>
            <a:fld id="{F5C99023-76B8-49A2-A1EE-C06207C208DF}" type="datetime4">
              <a:rPr lang="en-GB" smtClean="0"/>
              <a:pPr>
                <a:defRPr/>
              </a:pPr>
              <a:t>April 27, 2017</a:t>
            </a:fld>
            <a:endParaRPr lang="en-GB" dirty="0"/>
          </a:p>
        </p:txBody>
      </p:sp>
    </p:spTree>
    <p:extLst>
      <p:ext uri="{BB962C8B-B14F-4D97-AF65-F5344CB8AC3E}">
        <p14:creationId xmlns:p14="http://schemas.microsoft.com/office/powerpoint/2010/main" val="222683385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meaning of discard</a:t>
            </a:r>
            <a:endParaRPr lang="en-GB" dirty="0"/>
          </a:p>
        </p:txBody>
      </p:sp>
      <p:sp>
        <p:nvSpPr>
          <p:cNvPr id="3" name="Content Placeholder 2"/>
          <p:cNvSpPr>
            <a:spLocks noGrp="1"/>
          </p:cNvSpPr>
          <p:nvPr>
            <p:ph idx="1"/>
          </p:nvPr>
        </p:nvSpPr>
        <p:spPr/>
        <p:txBody>
          <a:bodyPr/>
          <a:lstStyle/>
          <a:p>
            <a:r>
              <a:rPr lang="en-GB" sz="1600" dirty="0" smtClean="0"/>
              <a:t>Discarded material might be either disposed of or recovered (both permissible waste management approaches), as acknowledged in C-129/96 </a:t>
            </a:r>
            <a:r>
              <a:rPr lang="en-GB" sz="1600" i="1" dirty="0" smtClean="0"/>
              <a:t>Inter-</a:t>
            </a:r>
            <a:r>
              <a:rPr lang="en-GB" sz="1600" i="1" dirty="0" err="1" smtClean="0"/>
              <a:t>Wallonie</a:t>
            </a:r>
            <a:endParaRPr lang="en-GB" sz="1600" i="1" dirty="0" smtClean="0"/>
          </a:p>
          <a:p>
            <a:r>
              <a:rPr lang="en-GB" sz="1600" dirty="0" smtClean="0"/>
              <a:t>This is despite the difference in value between recovered waste and disposed one</a:t>
            </a:r>
          </a:p>
          <a:p>
            <a:pPr lvl="1"/>
            <a:r>
              <a:rPr lang="en-GB" sz="1600" dirty="0" smtClean="0"/>
              <a:t>ECJ has held that the value and future of waste has no bearing on its present classification as waste (even if the waste is commercially re-used) C-207/88 and C-359/88 </a:t>
            </a:r>
            <a:r>
              <a:rPr lang="en-GB" sz="1600" i="1" dirty="0" err="1" smtClean="0"/>
              <a:t>Vessoso</a:t>
            </a:r>
            <a:r>
              <a:rPr lang="en-GB" sz="1600" i="1" dirty="0" smtClean="0"/>
              <a:t> and Zanetti.</a:t>
            </a:r>
          </a:p>
          <a:p>
            <a:pPr lvl="1"/>
            <a:endParaRPr lang="en-GB" sz="1600" i="1" dirty="0" smtClean="0"/>
          </a:p>
          <a:p>
            <a:r>
              <a:rPr lang="en-US" sz="1600" dirty="0" smtClean="0"/>
              <a:t>It </a:t>
            </a:r>
            <a:r>
              <a:rPr lang="en-US" sz="1600" dirty="0"/>
              <a:t>may be difficult to distinguish between the </a:t>
            </a:r>
            <a:r>
              <a:rPr lang="en-US" sz="1600" b="1" dirty="0"/>
              <a:t>recovery of waste </a:t>
            </a:r>
            <a:r>
              <a:rPr lang="en-US" sz="1600" dirty="0"/>
              <a:t>and the </a:t>
            </a:r>
            <a:r>
              <a:rPr lang="en-US" sz="1600" b="1" dirty="0"/>
              <a:t>normal use of secondary raw material </a:t>
            </a:r>
            <a:r>
              <a:rPr lang="en-US" sz="1600" dirty="0"/>
              <a:t>(AG Jacobs in Joined Cases C-304/94, C-330/94, C-343/94 and C-224/95 	</a:t>
            </a:r>
            <a:r>
              <a:rPr lang="en-US" sz="1600" i="1" dirty="0" err="1"/>
              <a:t>Tombesi</a:t>
            </a:r>
            <a:r>
              <a:rPr lang="en-US" sz="1600" dirty="0"/>
              <a:t>). In </a:t>
            </a:r>
            <a:r>
              <a:rPr lang="en-US" sz="1600" i="1" dirty="0" err="1"/>
              <a:t>Tombesi</a:t>
            </a:r>
            <a:r>
              <a:rPr lang="en-US" sz="1600" dirty="0"/>
              <a:t>, followed by C-126/96 </a:t>
            </a:r>
            <a:r>
              <a:rPr lang="en-US" sz="1600" i="1" dirty="0"/>
              <a:t>Inter </a:t>
            </a:r>
            <a:r>
              <a:rPr lang="en-US" sz="1600" i="1" dirty="0" err="1" smtClean="0"/>
              <a:t>Wallonie</a:t>
            </a:r>
            <a:r>
              <a:rPr lang="en-US" sz="1600" i="1" dirty="0" smtClean="0"/>
              <a:t>,</a:t>
            </a:r>
            <a:r>
              <a:rPr lang="en-US" sz="1600" dirty="0" smtClean="0"/>
              <a:t> </a:t>
            </a:r>
            <a:r>
              <a:rPr lang="en-US" sz="1600" dirty="0"/>
              <a:t>the question of what counted as discard was not really answered. </a:t>
            </a:r>
            <a:r>
              <a:rPr lang="en-US" sz="1600" b="1" dirty="0"/>
              <a:t>Court held that if something had been consigned to a recovery process then it would be waste. </a:t>
            </a:r>
          </a:p>
          <a:p>
            <a:endParaRPr lang="en-GB" sz="1600" dirty="0" smtClean="0"/>
          </a:p>
          <a:p>
            <a:r>
              <a:rPr lang="en-GB" sz="1600" dirty="0" smtClean="0"/>
              <a:t>Concept </a:t>
            </a:r>
            <a:r>
              <a:rPr lang="en-GB" sz="1600" dirty="0"/>
              <a:t>of discard extended in C-1/03 </a:t>
            </a:r>
            <a:r>
              <a:rPr lang="en-GB" sz="1600" i="1" dirty="0"/>
              <a:t>Van de </a:t>
            </a:r>
            <a:r>
              <a:rPr lang="en-GB" sz="1600" i="1" dirty="0" err="1" smtClean="0"/>
              <a:t>Walle</a:t>
            </a:r>
            <a:r>
              <a:rPr lang="en-GB" sz="1600" i="1" dirty="0" smtClean="0"/>
              <a:t>. </a:t>
            </a:r>
            <a:r>
              <a:rPr lang="en-GB" sz="1600" dirty="0" smtClean="0"/>
              <a:t> The case is also very important for PPP.</a:t>
            </a:r>
            <a:endParaRPr lang="en-GB" sz="1600" dirty="0"/>
          </a:p>
          <a:p>
            <a:endParaRPr lang="en-GB" sz="1600" dirty="0" smtClean="0"/>
          </a:p>
        </p:txBody>
      </p:sp>
      <p:sp>
        <p:nvSpPr>
          <p:cNvPr id="4" name="Footer Placeholder 3"/>
          <p:cNvSpPr>
            <a:spLocks noGrp="1"/>
          </p:cNvSpPr>
          <p:nvPr>
            <p:ph type="ftr" sz="quarter" idx="10"/>
          </p:nvPr>
        </p:nvSpPr>
        <p:spPr/>
        <p:txBody>
          <a:bodyPr/>
          <a:lstStyle/>
          <a:p>
            <a:pPr>
              <a:defRPr/>
            </a:pPr>
            <a:endParaRPr lang="en-GB" dirty="0"/>
          </a:p>
        </p:txBody>
      </p:sp>
      <p:sp>
        <p:nvSpPr>
          <p:cNvPr id="5" name="Slide Number Placeholder 4"/>
          <p:cNvSpPr>
            <a:spLocks noGrp="1"/>
          </p:cNvSpPr>
          <p:nvPr>
            <p:ph type="sldNum" sz="quarter" idx="11"/>
          </p:nvPr>
        </p:nvSpPr>
        <p:spPr/>
        <p:txBody>
          <a:bodyPr/>
          <a:lstStyle/>
          <a:p>
            <a:fld id="{D70361B3-646E-43BD-B587-DB64C0E53A9B}" type="slidenum">
              <a:rPr lang="en-GB" altLang="en-US" smtClean="0"/>
              <a:pPr/>
              <a:t>8</a:t>
            </a:fld>
            <a:endParaRPr lang="en-GB" altLang="en-US"/>
          </a:p>
        </p:txBody>
      </p:sp>
      <p:sp>
        <p:nvSpPr>
          <p:cNvPr id="6" name="Date Placeholder 5"/>
          <p:cNvSpPr>
            <a:spLocks noGrp="1"/>
          </p:cNvSpPr>
          <p:nvPr>
            <p:ph type="dt" sz="half" idx="12"/>
          </p:nvPr>
        </p:nvSpPr>
        <p:spPr/>
        <p:txBody>
          <a:bodyPr/>
          <a:lstStyle/>
          <a:p>
            <a:pPr>
              <a:defRPr/>
            </a:pPr>
            <a:fld id="{F5C99023-76B8-49A2-A1EE-C06207C208DF}" type="datetime4">
              <a:rPr lang="en-GB" smtClean="0"/>
              <a:pPr>
                <a:defRPr/>
              </a:pPr>
              <a:t>April 27, 2017</a:t>
            </a:fld>
            <a:endParaRPr lang="en-GB" dirty="0"/>
          </a:p>
        </p:txBody>
      </p:sp>
    </p:spTree>
    <p:extLst>
      <p:ext uri="{BB962C8B-B14F-4D97-AF65-F5344CB8AC3E}">
        <p14:creationId xmlns:p14="http://schemas.microsoft.com/office/powerpoint/2010/main" val="3154279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Before 2008: The question of by-products </a:t>
            </a:r>
            <a:endParaRPr lang="en-GB" dirty="0"/>
          </a:p>
        </p:txBody>
      </p:sp>
      <p:sp>
        <p:nvSpPr>
          <p:cNvPr id="3" name="Content Placeholder 2"/>
          <p:cNvSpPr>
            <a:spLocks noGrp="1"/>
          </p:cNvSpPr>
          <p:nvPr>
            <p:ph idx="1"/>
          </p:nvPr>
        </p:nvSpPr>
        <p:spPr/>
        <p:txBody>
          <a:bodyPr/>
          <a:lstStyle/>
          <a:p>
            <a:r>
              <a:rPr lang="en-GB" sz="1800" dirty="0" smtClean="0"/>
              <a:t>A by-product has been defined as “a product not in itself sought for a subsequent use” (joined Cases C-418/97 and C-419/97 </a:t>
            </a:r>
            <a:r>
              <a:rPr lang="en-GB" sz="1800" i="1" dirty="0" smtClean="0"/>
              <a:t>ARCO</a:t>
            </a:r>
            <a:r>
              <a:rPr lang="en-GB" sz="1800" dirty="0" smtClean="0"/>
              <a:t>). Court reluctant to exempt residues of production from the definition of waste if there is intention to discard.</a:t>
            </a:r>
          </a:p>
          <a:p>
            <a:endParaRPr lang="en-GB" sz="1800" dirty="0" smtClean="0"/>
          </a:p>
          <a:p>
            <a:r>
              <a:rPr lang="en-GB" sz="1800" i="1" dirty="0" smtClean="0"/>
              <a:t>Palin Granit </a:t>
            </a:r>
            <a:r>
              <a:rPr lang="en-GB" sz="1800" dirty="0" smtClean="0"/>
              <a:t>case (C-9/00): should stone left over from quarrying operation be classified as waste? </a:t>
            </a:r>
          </a:p>
          <a:p>
            <a:endParaRPr lang="en-GB" sz="1400" dirty="0" smtClean="0"/>
          </a:p>
          <a:p>
            <a:pPr marL="800100" lvl="1" indent="-342900">
              <a:buFont typeface="+mj-lt"/>
              <a:buAutoNum type="arabicPeriod"/>
            </a:pPr>
            <a:r>
              <a:rPr lang="en-GB" sz="1400" dirty="0" smtClean="0"/>
              <a:t>Re-use should be a certainty</a:t>
            </a:r>
          </a:p>
          <a:p>
            <a:pPr marL="800100" lvl="1" indent="-342900">
              <a:buFont typeface="+mj-lt"/>
              <a:buAutoNum type="arabicPeriod"/>
            </a:pPr>
            <a:r>
              <a:rPr lang="en-GB" sz="1400" dirty="0" smtClean="0"/>
              <a:t>No further processing needed for the substance to be re-used</a:t>
            </a:r>
          </a:p>
          <a:p>
            <a:pPr marL="800100" lvl="1" indent="-342900">
              <a:buFont typeface="+mj-lt"/>
              <a:buAutoNum type="arabicPeriod"/>
            </a:pPr>
            <a:r>
              <a:rPr lang="en-GB" sz="1400" dirty="0" smtClean="0"/>
              <a:t>Re-use should be an integral part of the production process</a:t>
            </a:r>
          </a:p>
          <a:p>
            <a:pPr marL="800100" lvl="1" indent="-342900">
              <a:buFont typeface="+mj-lt"/>
              <a:buAutoNum type="arabicPeriod"/>
            </a:pPr>
            <a:r>
              <a:rPr lang="en-GB" sz="1400" dirty="0" smtClean="0"/>
              <a:t>Further use is lawful, i.e. the thing fulfils all relevant product, environmental and health protection requirements for the specific use and will not lead to overall adverse environmental or human health impacts.    </a:t>
            </a:r>
            <a:endParaRPr lang="en-GB" sz="1400"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D70361B3-646E-43BD-B587-DB64C0E53A9B}" type="slidenum">
              <a:rPr lang="en-GB" altLang="en-US" smtClean="0"/>
              <a:pPr/>
              <a:t>9</a:t>
            </a:fld>
            <a:endParaRPr lang="en-GB" altLang="en-US"/>
          </a:p>
        </p:txBody>
      </p:sp>
      <p:sp>
        <p:nvSpPr>
          <p:cNvPr id="6" name="Date Placeholder 5"/>
          <p:cNvSpPr>
            <a:spLocks noGrp="1"/>
          </p:cNvSpPr>
          <p:nvPr>
            <p:ph type="dt" sz="half" idx="12"/>
          </p:nvPr>
        </p:nvSpPr>
        <p:spPr/>
        <p:txBody>
          <a:bodyPr/>
          <a:lstStyle/>
          <a:p>
            <a:pPr>
              <a:defRPr/>
            </a:pPr>
            <a:fld id="{F5C99023-76B8-49A2-A1EE-C06207C208DF}" type="datetime4">
              <a:rPr lang="en-GB" smtClean="0"/>
              <a:pPr>
                <a:defRPr/>
              </a:pPr>
              <a:t>April 27, 2017</a:t>
            </a:fld>
            <a:endParaRPr lang="en-GB" dirty="0"/>
          </a:p>
        </p:txBody>
      </p:sp>
    </p:spTree>
    <p:extLst>
      <p:ext uri="{BB962C8B-B14F-4D97-AF65-F5344CB8AC3E}">
        <p14:creationId xmlns:p14="http://schemas.microsoft.com/office/powerpoint/2010/main" val="86305241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Before 2008- The question of by- products</a:t>
            </a:r>
            <a:endParaRPr lang="en-GB" dirty="0"/>
          </a:p>
        </p:txBody>
      </p:sp>
      <p:sp>
        <p:nvSpPr>
          <p:cNvPr id="3" name="Content Placeholder 2"/>
          <p:cNvSpPr>
            <a:spLocks noGrp="1"/>
          </p:cNvSpPr>
          <p:nvPr>
            <p:ph idx="1"/>
          </p:nvPr>
        </p:nvSpPr>
        <p:spPr/>
        <p:txBody>
          <a:bodyPr/>
          <a:lstStyle/>
          <a:p>
            <a:r>
              <a:rPr lang="en-GB" sz="1600" dirty="0" smtClean="0"/>
              <a:t>The exception for by-products relates to the fact that the </a:t>
            </a:r>
            <a:r>
              <a:rPr lang="en-GB" sz="1600" dirty="0"/>
              <a:t>D</a:t>
            </a:r>
            <a:r>
              <a:rPr lang="en-GB" sz="1600" dirty="0" smtClean="0"/>
              <a:t>irective contains two layers of prevention (recall the waste hierarchy):</a:t>
            </a:r>
          </a:p>
          <a:p>
            <a:endParaRPr lang="en-GB" sz="1600" dirty="0" smtClean="0"/>
          </a:p>
          <a:p>
            <a:pPr marL="971550" lvl="1" indent="-514350">
              <a:buFont typeface="+mj-lt"/>
              <a:buAutoNum type="arabicPeriod"/>
            </a:pPr>
            <a:r>
              <a:rPr lang="en-GB" sz="1600" dirty="0" smtClean="0"/>
              <a:t>Prevent waste from being produced</a:t>
            </a:r>
            <a:r>
              <a:rPr lang="en-GB" sz="1600" dirty="0" smtClean="0">
                <a:sym typeface="Wingdings" panose="05000000000000000000" pitchFamily="2" charset="2"/>
              </a:rPr>
              <a:t> it would exclude from waste by-products that can be used</a:t>
            </a:r>
            <a:endParaRPr lang="en-GB" sz="1600" dirty="0" smtClean="0"/>
          </a:p>
          <a:p>
            <a:pPr marL="971550" lvl="1" indent="-514350">
              <a:buFont typeface="+mj-lt"/>
              <a:buAutoNum type="arabicPeriod"/>
            </a:pPr>
            <a:r>
              <a:rPr lang="en-GB" sz="1600" dirty="0" smtClean="0"/>
              <a:t>Prevent environmental damage once waste has been produced</a:t>
            </a:r>
            <a:r>
              <a:rPr lang="en-GB" sz="1600" dirty="0" smtClean="0">
                <a:sym typeface="Wingdings" panose="05000000000000000000" pitchFamily="2" charset="2"/>
              </a:rPr>
              <a:t> very wide conception of waste and making sure that such by-products do not harm health or the environment</a:t>
            </a:r>
          </a:p>
          <a:p>
            <a:pPr indent="-285750"/>
            <a:endParaRPr lang="en-GB" sz="1600" dirty="0" smtClean="0">
              <a:sym typeface="Wingdings" panose="05000000000000000000" pitchFamily="2" charset="2"/>
            </a:endParaRPr>
          </a:p>
          <a:p>
            <a:pPr indent="-285750"/>
            <a:endParaRPr lang="en-GB" sz="1600" dirty="0">
              <a:sym typeface="Wingdings" panose="05000000000000000000" pitchFamily="2" charset="2"/>
            </a:endParaRPr>
          </a:p>
          <a:p>
            <a:pPr indent="-285750"/>
            <a:endParaRPr lang="en-GB" sz="1600" dirty="0" smtClean="0">
              <a:sym typeface="Wingdings" panose="05000000000000000000" pitchFamily="2" charset="2"/>
            </a:endParaRPr>
          </a:p>
          <a:p>
            <a:pPr indent="-285750"/>
            <a:r>
              <a:rPr lang="en-GB" sz="1600" dirty="0" smtClean="0">
                <a:sym typeface="Wingdings" panose="05000000000000000000" pitchFamily="2" charset="2"/>
              </a:rPr>
              <a:t>In 2007, Commission passed a Communication on interpretation of waste and by-products (COM/2007/0059 final)</a:t>
            </a:r>
            <a:endParaRPr lang="en-GB" sz="1600" dirty="0">
              <a:sym typeface="Wingdings" panose="05000000000000000000" pitchFamily="2" charset="2"/>
            </a:endParaRPr>
          </a:p>
          <a:p>
            <a:pPr marL="971550" lvl="1" indent="-514350">
              <a:buFont typeface="+mj-lt"/>
              <a:buAutoNum type="arabicPeriod"/>
            </a:pPr>
            <a:endParaRPr lang="en-GB" sz="1600"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D70361B3-646E-43BD-B587-DB64C0E53A9B}" type="slidenum">
              <a:rPr lang="en-GB" altLang="en-US" smtClean="0"/>
              <a:pPr/>
              <a:t>10</a:t>
            </a:fld>
            <a:endParaRPr lang="en-GB" altLang="en-US"/>
          </a:p>
        </p:txBody>
      </p:sp>
      <p:sp>
        <p:nvSpPr>
          <p:cNvPr id="6" name="Date Placeholder 5"/>
          <p:cNvSpPr>
            <a:spLocks noGrp="1"/>
          </p:cNvSpPr>
          <p:nvPr>
            <p:ph type="dt" sz="half" idx="12"/>
          </p:nvPr>
        </p:nvSpPr>
        <p:spPr/>
        <p:txBody>
          <a:bodyPr/>
          <a:lstStyle/>
          <a:p>
            <a:pPr>
              <a:defRPr/>
            </a:pPr>
            <a:fld id="{F5C99023-76B8-49A2-A1EE-C06207C208DF}" type="datetime4">
              <a:rPr lang="en-GB" smtClean="0"/>
              <a:pPr>
                <a:defRPr/>
              </a:pPr>
              <a:t>April 27, 2017</a:t>
            </a:fld>
            <a:endParaRPr lang="en-GB" dirty="0"/>
          </a:p>
        </p:txBody>
      </p:sp>
    </p:spTree>
    <p:extLst>
      <p:ext uri="{BB962C8B-B14F-4D97-AF65-F5344CB8AC3E}">
        <p14:creationId xmlns:p14="http://schemas.microsoft.com/office/powerpoint/2010/main" val="2473647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Before 2008: The question of when waste ceases to be waste</a:t>
            </a:r>
            <a:endParaRPr lang="en-GB" dirty="0"/>
          </a:p>
        </p:txBody>
      </p:sp>
      <p:sp>
        <p:nvSpPr>
          <p:cNvPr id="3" name="Content Placeholder 2"/>
          <p:cNvSpPr>
            <a:spLocks noGrp="1"/>
          </p:cNvSpPr>
          <p:nvPr>
            <p:ph idx="1"/>
          </p:nvPr>
        </p:nvSpPr>
        <p:spPr/>
        <p:txBody>
          <a:bodyPr/>
          <a:lstStyle/>
          <a:p>
            <a:r>
              <a:rPr lang="en-GB" sz="1800" dirty="0" smtClean="0"/>
              <a:t>Waste would continue to be waste unless the recovery operation led to a product analogous to a raw material that could be used in the same conditions of environmental protection (Case C-418/97 </a:t>
            </a:r>
            <a:r>
              <a:rPr lang="en-GB" sz="1800" i="1" dirty="0" smtClean="0"/>
              <a:t>ARCO</a:t>
            </a:r>
            <a:r>
              <a:rPr lang="en-GB" sz="1800" dirty="0" smtClean="0"/>
              <a:t>)</a:t>
            </a:r>
          </a:p>
          <a:p>
            <a:endParaRPr lang="en-GB" sz="1800" dirty="0" smtClean="0"/>
          </a:p>
          <a:p>
            <a:r>
              <a:rPr lang="en-GB" sz="1800" dirty="0" smtClean="0"/>
              <a:t>Recycling means that the reprocessing of packaging waste must enable new material possessing the characteristics comparable to those of the material from which the waste was derived to be obtained (Case C-444/00 </a:t>
            </a:r>
            <a:r>
              <a:rPr lang="en-GB" sz="1800" i="1" dirty="0" smtClean="0"/>
              <a:t>Mayer Perry</a:t>
            </a:r>
            <a:r>
              <a:rPr lang="en-GB" sz="1800" dirty="0" smtClean="0"/>
              <a:t>) </a:t>
            </a:r>
          </a:p>
          <a:p>
            <a:endParaRPr lang="en-GB" sz="1800" dirty="0" smtClean="0"/>
          </a:p>
          <a:p>
            <a:r>
              <a:rPr lang="en-GB" sz="1800" dirty="0" smtClean="0"/>
              <a:t>Emphasis also on safety to human health and environment in determining waste</a:t>
            </a:r>
            <a:r>
              <a:rPr lang="en-GB" sz="1800" dirty="0" smtClean="0">
                <a:sym typeface="Wingdings" panose="05000000000000000000" pitchFamily="2" charset="2"/>
              </a:rPr>
              <a:t> increase importance of principles to widen the scope of the Directive (C-1/03 </a:t>
            </a:r>
            <a:r>
              <a:rPr lang="en-GB" sz="1800" i="1" dirty="0" smtClean="0">
                <a:sym typeface="Wingdings" panose="05000000000000000000" pitchFamily="2" charset="2"/>
              </a:rPr>
              <a:t>van de </a:t>
            </a:r>
            <a:r>
              <a:rPr lang="en-GB" sz="1800" i="1" dirty="0" err="1" smtClean="0">
                <a:sym typeface="Wingdings" panose="05000000000000000000" pitchFamily="2" charset="2"/>
              </a:rPr>
              <a:t>Walle</a:t>
            </a:r>
            <a:r>
              <a:rPr lang="en-GB" sz="1800" i="1" dirty="0" smtClean="0">
                <a:sym typeface="Wingdings" panose="05000000000000000000" pitchFamily="2" charset="2"/>
              </a:rPr>
              <a:t> </a:t>
            </a:r>
            <a:r>
              <a:rPr lang="en-GB" sz="1800" dirty="0" smtClean="0">
                <a:sym typeface="Wingdings" panose="05000000000000000000" pitchFamily="2" charset="2"/>
              </a:rPr>
              <a:t>and joined cases C-175/98 and C-177/98 </a:t>
            </a:r>
            <a:r>
              <a:rPr lang="en-GB" sz="1800" i="1" dirty="0" err="1" smtClean="0">
                <a:sym typeface="Wingdings" panose="05000000000000000000" pitchFamily="2" charset="2"/>
              </a:rPr>
              <a:t>Lirussi</a:t>
            </a:r>
            <a:r>
              <a:rPr lang="en-GB" sz="1800" i="1" dirty="0" smtClean="0">
                <a:sym typeface="Wingdings" panose="05000000000000000000" pitchFamily="2" charset="2"/>
              </a:rPr>
              <a:t> and </a:t>
            </a:r>
            <a:r>
              <a:rPr lang="en-GB" sz="1800" i="1" dirty="0" err="1" smtClean="0">
                <a:sym typeface="Wingdings" panose="05000000000000000000" pitchFamily="2" charset="2"/>
              </a:rPr>
              <a:t>Bizzarro</a:t>
            </a:r>
            <a:r>
              <a:rPr lang="en-GB" sz="1800" dirty="0" smtClean="0">
                <a:sym typeface="Wingdings" panose="05000000000000000000" pitchFamily="2" charset="2"/>
              </a:rPr>
              <a:t>)</a:t>
            </a:r>
            <a:r>
              <a:rPr lang="en-GB" sz="1800" dirty="0" smtClean="0"/>
              <a:t> </a:t>
            </a:r>
          </a:p>
          <a:p>
            <a:endParaRPr lang="en-GB" sz="2400"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D70361B3-646E-43BD-B587-DB64C0E53A9B}" type="slidenum">
              <a:rPr lang="en-GB" altLang="en-US" smtClean="0"/>
              <a:pPr/>
              <a:t>11</a:t>
            </a:fld>
            <a:endParaRPr lang="en-GB" altLang="en-US" dirty="0"/>
          </a:p>
        </p:txBody>
      </p:sp>
      <p:sp>
        <p:nvSpPr>
          <p:cNvPr id="6" name="Date Placeholder 5"/>
          <p:cNvSpPr>
            <a:spLocks noGrp="1"/>
          </p:cNvSpPr>
          <p:nvPr>
            <p:ph type="dt" sz="half" idx="12"/>
          </p:nvPr>
        </p:nvSpPr>
        <p:spPr/>
        <p:txBody>
          <a:bodyPr/>
          <a:lstStyle/>
          <a:p>
            <a:pPr>
              <a:defRPr/>
            </a:pPr>
            <a:fld id="{F5C99023-76B8-49A2-A1EE-C06207C208DF}" type="datetime4">
              <a:rPr lang="en-GB" smtClean="0"/>
              <a:pPr>
                <a:defRPr/>
              </a:pPr>
              <a:t>April 27, 2017</a:t>
            </a:fld>
            <a:endParaRPr lang="en-GB" dirty="0"/>
          </a:p>
        </p:txBody>
      </p:sp>
    </p:spTree>
    <p:extLst>
      <p:ext uri="{BB962C8B-B14F-4D97-AF65-F5344CB8AC3E}">
        <p14:creationId xmlns:p14="http://schemas.microsoft.com/office/powerpoint/2010/main" val="144501599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After 2008</a:t>
            </a:r>
            <a:endParaRPr lang="en-GB" dirty="0"/>
          </a:p>
        </p:txBody>
      </p:sp>
      <p:sp>
        <p:nvSpPr>
          <p:cNvPr id="3" name="Content Placeholder 2"/>
          <p:cNvSpPr>
            <a:spLocks noGrp="1"/>
          </p:cNvSpPr>
          <p:nvPr>
            <p:ph idx="1"/>
          </p:nvPr>
        </p:nvSpPr>
        <p:spPr/>
        <p:txBody>
          <a:bodyPr/>
          <a:lstStyle/>
          <a:p>
            <a:r>
              <a:rPr lang="en-GB" sz="2000" dirty="0" smtClean="0"/>
              <a:t>Reference to Annex I list has been removed  from the definition. Yet, except that, the definition has remained unchanged under Art 3(1) and discarding still not defined.</a:t>
            </a:r>
          </a:p>
          <a:p>
            <a:r>
              <a:rPr lang="en-GB" sz="2000" dirty="0" smtClean="0"/>
              <a:t>New provisions informing definition of waste:</a:t>
            </a:r>
          </a:p>
          <a:p>
            <a:pPr lvl="1"/>
            <a:r>
              <a:rPr lang="en-GB" sz="1600" dirty="0" smtClean="0"/>
              <a:t>Art 2 (exceptions from the scope of the Directive, now </a:t>
            </a:r>
            <a:r>
              <a:rPr lang="en-GB" sz="1600" i="1" dirty="0" smtClean="0"/>
              <a:t>van de </a:t>
            </a:r>
            <a:r>
              <a:rPr lang="en-GB" sz="1600" i="1" dirty="0" err="1" smtClean="0"/>
              <a:t>Walle</a:t>
            </a:r>
            <a:r>
              <a:rPr lang="en-GB" sz="1600" i="1" dirty="0" smtClean="0"/>
              <a:t> </a:t>
            </a:r>
            <a:r>
              <a:rPr lang="en-GB" sz="1600" dirty="0" smtClean="0"/>
              <a:t>case will be decided differently considering Art 2.1.b)</a:t>
            </a:r>
          </a:p>
          <a:p>
            <a:pPr lvl="1"/>
            <a:r>
              <a:rPr lang="en-GB" sz="1600" dirty="0" smtClean="0"/>
              <a:t>Art 5 and 6 clarify the definition of waste as they are concerned with by-products and with the question of when something ceases to be waste.</a:t>
            </a:r>
          </a:p>
          <a:p>
            <a:r>
              <a:rPr lang="en-GB" sz="2000" dirty="0" smtClean="0"/>
              <a:t>Outside these exemptions, to decide whether something is waste or not still revolves around the question:  has the substance been discarded? </a:t>
            </a:r>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D70361B3-646E-43BD-B587-DB64C0E53A9B}" type="slidenum">
              <a:rPr lang="en-GB" altLang="en-US" smtClean="0"/>
              <a:pPr/>
              <a:t>12</a:t>
            </a:fld>
            <a:endParaRPr lang="en-GB" altLang="en-US"/>
          </a:p>
        </p:txBody>
      </p:sp>
      <p:sp>
        <p:nvSpPr>
          <p:cNvPr id="6" name="Date Placeholder 5"/>
          <p:cNvSpPr>
            <a:spLocks noGrp="1"/>
          </p:cNvSpPr>
          <p:nvPr>
            <p:ph type="dt" sz="half" idx="12"/>
          </p:nvPr>
        </p:nvSpPr>
        <p:spPr/>
        <p:txBody>
          <a:bodyPr/>
          <a:lstStyle/>
          <a:p>
            <a:pPr>
              <a:defRPr/>
            </a:pPr>
            <a:fld id="{F5C99023-76B8-49A2-A1EE-C06207C208DF}" type="datetime4">
              <a:rPr lang="en-GB" smtClean="0"/>
              <a:pPr>
                <a:defRPr/>
              </a:pPr>
              <a:t>April 27, 2017</a:t>
            </a:fld>
            <a:endParaRPr lang="en-GB" dirty="0"/>
          </a:p>
        </p:txBody>
      </p:sp>
    </p:spTree>
    <p:extLst>
      <p:ext uri="{BB962C8B-B14F-4D97-AF65-F5344CB8AC3E}">
        <p14:creationId xmlns:p14="http://schemas.microsoft.com/office/powerpoint/2010/main" val="114971996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Art 5 and by-products</a:t>
            </a:r>
            <a:endParaRPr lang="en-GB" dirty="0"/>
          </a:p>
        </p:txBody>
      </p:sp>
      <p:sp>
        <p:nvSpPr>
          <p:cNvPr id="3" name="Content Placeholder 2"/>
          <p:cNvSpPr>
            <a:spLocks noGrp="1"/>
          </p:cNvSpPr>
          <p:nvPr>
            <p:ph idx="1"/>
          </p:nvPr>
        </p:nvSpPr>
        <p:spPr/>
        <p:txBody>
          <a:bodyPr/>
          <a:lstStyle/>
          <a:p>
            <a:r>
              <a:rPr lang="en-GB" sz="2000" dirty="0" smtClean="0"/>
              <a:t>Art 5 codifies the case law on by-products listing the conditions to be met to distinguish a by-product form waste:</a:t>
            </a:r>
          </a:p>
          <a:p>
            <a:pPr lvl="1"/>
            <a:r>
              <a:rPr lang="en-GB" sz="2000" dirty="0" smtClean="0"/>
              <a:t>Further use of the substance/object is certain</a:t>
            </a:r>
          </a:p>
          <a:p>
            <a:pPr lvl="1"/>
            <a:r>
              <a:rPr lang="en-GB" sz="2000" dirty="0" smtClean="0"/>
              <a:t>Substance/object can be used directly without any further processing other than normal industrial practice</a:t>
            </a:r>
          </a:p>
          <a:p>
            <a:pPr lvl="1"/>
            <a:r>
              <a:rPr lang="en-GB" sz="2000" dirty="0" smtClean="0"/>
              <a:t>Substance/object  is produced as an integral part of a production process</a:t>
            </a:r>
          </a:p>
          <a:p>
            <a:pPr lvl="1"/>
            <a:r>
              <a:rPr lang="en-GB" sz="2000" dirty="0" smtClean="0"/>
              <a:t>Further use is lawful…and will not lead to overall adverse environmental or human health impact   </a:t>
            </a:r>
          </a:p>
          <a:p>
            <a:r>
              <a:rPr lang="en-GB" sz="2000" dirty="0" smtClean="0"/>
              <a:t>Measures based on the above conditions </a:t>
            </a:r>
            <a:r>
              <a:rPr lang="en-GB" sz="2000" b="1" dirty="0" smtClean="0"/>
              <a:t>can</a:t>
            </a:r>
            <a:r>
              <a:rPr lang="en-GB" sz="2000" dirty="0" smtClean="0"/>
              <a:t> be adopted following comitology</a:t>
            </a:r>
            <a:endParaRPr lang="en-GB" sz="2000"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D70361B3-646E-43BD-B587-DB64C0E53A9B}" type="slidenum">
              <a:rPr lang="en-GB" altLang="en-US" smtClean="0"/>
              <a:pPr/>
              <a:t>13</a:t>
            </a:fld>
            <a:endParaRPr lang="en-GB" altLang="en-US"/>
          </a:p>
        </p:txBody>
      </p:sp>
      <p:sp>
        <p:nvSpPr>
          <p:cNvPr id="6" name="Date Placeholder 5"/>
          <p:cNvSpPr>
            <a:spLocks noGrp="1"/>
          </p:cNvSpPr>
          <p:nvPr>
            <p:ph type="dt" sz="half" idx="12"/>
          </p:nvPr>
        </p:nvSpPr>
        <p:spPr/>
        <p:txBody>
          <a:bodyPr/>
          <a:lstStyle/>
          <a:p>
            <a:pPr>
              <a:defRPr/>
            </a:pPr>
            <a:fld id="{F5C99023-76B8-49A2-A1EE-C06207C208DF}" type="datetime4">
              <a:rPr lang="en-GB" smtClean="0"/>
              <a:pPr>
                <a:defRPr/>
              </a:pPr>
              <a:t>April 27, 2017</a:t>
            </a:fld>
            <a:endParaRPr lang="en-GB" dirty="0"/>
          </a:p>
        </p:txBody>
      </p:sp>
    </p:spTree>
    <p:extLst>
      <p:ext uri="{BB962C8B-B14F-4D97-AF65-F5344CB8AC3E}">
        <p14:creationId xmlns:p14="http://schemas.microsoft.com/office/powerpoint/2010/main" val="3353437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Art 6- end of waste status</a:t>
            </a:r>
            <a:endParaRPr lang="en-GB" dirty="0"/>
          </a:p>
        </p:txBody>
      </p:sp>
      <p:sp>
        <p:nvSpPr>
          <p:cNvPr id="3" name="Content Placeholder 2"/>
          <p:cNvSpPr>
            <a:spLocks noGrp="1"/>
          </p:cNvSpPr>
          <p:nvPr>
            <p:ph idx="1"/>
          </p:nvPr>
        </p:nvSpPr>
        <p:spPr/>
        <p:txBody>
          <a:bodyPr/>
          <a:lstStyle/>
          <a:p>
            <a:pPr>
              <a:buFont typeface="+mj-lt"/>
              <a:buAutoNum type="arabicPeriod"/>
            </a:pPr>
            <a:r>
              <a:rPr lang="en-GB" sz="1600" dirty="0" smtClean="0"/>
              <a:t>Waste ceases to be waste when it has undergone a recovery, including recycling, operation and complies with criteria developed in accordance with these conditions:</a:t>
            </a:r>
          </a:p>
          <a:p>
            <a:pPr lvl="1"/>
            <a:r>
              <a:rPr lang="en-GB" sz="1600" dirty="0" smtClean="0"/>
              <a:t>Substance/object is commonly used for specific purposes</a:t>
            </a:r>
          </a:p>
          <a:p>
            <a:pPr lvl="1"/>
            <a:r>
              <a:rPr lang="en-GB" sz="1600" dirty="0" smtClean="0"/>
              <a:t>Market or demand exist for such substance/object</a:t>
            </a:r>
          </a:p>
          <a:p>
            <a:pPr lvl="1"/>
            <a:r>
              <a:rPr lang="en-GB" sz="1600" dirty="0" smtClean="0"/>
              <a:t> Substance/object fulfils the technical requirements for the specific purposes and meets standards applicable to products</a:t>
            </a:r>
          </a:p>
          <a:p>
            <a:pPr lvl="1"/>
            <a:r>
              <a:rPr lang="en-GB" sz="1600" dirty="0" smtClean="0"/>
              <a:t>Use of substance /object will not lead to overall adverse environmental or human health impacts  (at odds with the action-based concept of waste?)</a:t>
            </a:r>
          </a:p>
          <a:p>
            <a:pPr lvl="1"/>
            <a:endParaRPr lang="en-GB" sz="1600" dirty="0" smtClean="0"/>
          </a:p>
          <a:p>
            <a:pPr marL="0" indent="0">
              <a:buNone/>
            </a:pPr>
            <a:r>
              <a:rPr lang="en-GB" sz="1600" dirty="0" smtClean="0"/>
              <a:t>2. </a:t>
            </a:r>
            <a:r>
              <a:rPr lang="en-US" sz="1600" dirty="0"/>
              <a:t>Such criteria </a:t>
            </a:r>
            <a:r>
              <a:rPr lang="en-US" sz="1600" b="1" dirty="0"/>
              <a:t>should</a:t>
            </a:r>
            <a:r>
              <a:rPr lang="en-US" sz="1600" dirty="0"/>
              <a:t> be set for specific materials by the Commission using </a:t>
            </a:r>
            <a:r>
              <a:rPr lang="en-GB" sz="1600" dirty="0" smtClean="0"/>
              <a:t>a comitology procedure.</a:t>
            </a:r>
          </a:p>
          <a:p>
            <a:pPr lvl="1"/>
            <a:endParaRPr lang="en-GB" sz="1600" dirty="0"/>
          </a:p>
          <a:p>
            <a:pPr marL="0" indent="0">
              <a:buNone/>
            </a:pPr>
            <a:r>
              <a:rPr lang="en-GB" sz="1600" dirty="0" smtClean="0"/>
              <a:t>4. where criteria have not been set at Community level then left to MS to decided case by case taking into account applicable case law.</a:t>
            </a:r>
            <a:endParaRPr lang="en-GB" sz="1600"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D70361B3-646E-43BD-B587-DB64C0E53A9B}" type="slidenum">
              <a:rPr lang="en-GB" altLang="en-US" smtClean="0"/>
              <a:pPr/>
              <a:t>14</a:t>
            </a:fld>
            <a:endParaRPr lang="en-GB" altLang="en-US"/>
          </a:p>
        </p:txBody>
      </p:sp>
      <p:sp>
        <p:nvSpPr>
          <p:cNvPr id="6" name="Date Placeholder 5"/>
          <p:cNvSpPr>
            <a:spLocks noGrp="1"/>
          </p:cNvSpPr>
          <p:nvPr>
            <p:ph type="dt" sz="half" idx="12"/>
          </p:nvPr>
        </p:nvSpPr>
        <p:spPr/>
        <p:txBody>
          <a:bodyPr/>
          <a:lstStyle/>
          <a:p>
            <a:pPr>
              <a:defRPr/>
            </a:pPr>
            <a:fld id="{F5C99023-76B8-49A2-A1EE-C06207C208DF}" type="datetime4">
              <a:rPr lang="en-GB" smtClean="0"/>
              <a:pPr>
                <a:defRPr/>
              </a:pPr>
              <a:t>April 27, 2017</a:t>
            </a:fld>
            <a:endParaRPr lang="en-GB" dirty="0"/>
          </a:p>
        </p:txBody>
      </p:sp>
    </p:spTree>
    <p:extLst>
      <p:ext uri="{BB962C8B-B14F-4D97-AF65-F5344CB8AC3E}">
        <p14:creationId xmlns:p14="http://schemas.microsoft.com/office/powerpoint/2010/main" val="332490832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Does Art 6 gives more clarity to industry?</a:t>
            </a:r>
            <a:endParaRPr lang="en-GB" dirty="0"/>
          </a:p>
        </p:txBody>
      </p:sp>
      <p:sp>
        <p:nvSpPr>
          <p:cNvPr id="3" name="Content Placeholder 2"/>
          <p:cNvSpPr>
            <a:spLocks noGrp="1"/>
          </p:cNvSpPr>
          <p:nvPr>
            <p:ph idx="1"/>
          </p:nvPr>
        </p:nvSpPr>
        <p:spPr/>
        <p:txBody>
          <a:bodyPr/>
          <a:lstStyle/>
          <a:p>
            <a:r>
              <a:rPr lang="en-GB" sz="2400" dirty="0" smtClean="0"/>
              <a:t>In </a:t>
            </a:r>
            <a:r>
              <a:rPr lang="en-GB" sz="2400" i="1" dirty="0" smtClean="0"/>
              <a:t>ARCO </a:t>
            </a:r>
            <a:r>
              <a:rPr lang="en-GB" sz="2400" dirty="0" smtClean="0"/>
              <a:t>recall that the ECJ held (para 94) that even when waste has undergone a complete recovery operation, which gives to the thing in question same properties of a raw material, nevertheless it can still be waste if the holder discards or intends to discard it.</a:t>
            </a:r>
          </a:p>
          <a:p>
            <a:endParaRPr lang="en-GB" sz="2400" dirty="0"/>
          </a:p>
          <a:p>
            <a:r>
              <a:rPr lang="en-GB" sz="2400" dirty="0" smtClean="0"/>
              <a:t>Now, industry is assisted with new clear criteria in common forms of full recovery scenario, approved via comitology.  </a:t>
            </a:r>
            <a:endParaRPr lang="en-GB" sz="2400" dirty="0"/>
          </a:p>
        </p:txBody>
      </p:sp>
      <p:sp>
        <p:nvSpPr>
          <p:cNvPr id="4" name="Footer Placeholder 3"/>
          <p:cNvSpPr>
            <a:spLocks noGrp="1"/>
          </p:cNvSpPr>
          <p:nvPr>
            <p:ph type="ftr" sz="quarter" idx="10"/>
          </p:nvPr>
        </p:nvSpPr>
        <p:spPr/>
        <p:txBody>
          <a:bodyPr/>
          <a:lstStyle/>
          <a:p>
            <a:pPr>
              <a:defRPr/>
            </a:pPr>
            <a:endParaRPr lang="en-GB" dirty="0"/>
          </a:p>
        </p:txBody>
      </p:sp>
      <p:sp>
        <p:nvSpPr>
          <p:cNvPr id="5" name="Slide Number Placeholder 4"/>
          <p:cNvSpPr>
            <a:spLocks noGrp="1"/>
          </p:cNvSpPr>
          <p:nvPr>
            <p:ph type="sldNum" sz="quarter" idx="11"/>
          </p:nvPr>
        </p:nvSpPr>
        <p:spPr/>
        <p:txBody>
          <a:bodyPr/>
          <a:lstStyle/>
          <a:p>
            <a:fld id="{D70361B3-646E-43BD-B587-DB64C0E53A9B}" type="slidenum">
              <a:rPr lang="en-GB" altLang="en-US" smtClean="0"/>
              <a:pPr/>
              <a:t>15</a:t>
            </a:fld>
            <a:endParaRPr lang="en-GB" altLang="en-US"/>
          </a:p>
        </p:txBody>
      </p:sp>
      <p:sp>
        <p:nvSpPr>
          <p:cNvPr id="6" name="Date Placeholder 5"/>
          <p:cNvSpPr>
            <a:spLocks noGrp="1"/>
          </p:cNvSpPr>
          <p:nvPr>
            <p:ph type="dt" sz="half" idx="12"/>
          </p:nvPr>
        </p:nvSpPr>
        <p:spPr/>
        <p:txBody>
          <a:bodyPr/>
          <a:lstStyle/>
          <a:p>
            <a:pPr>
              <a:defRPr/>
            </a:pPr>
            <a:fld id="{F5C99023-76B8-49A2-A1EE-C06207C208DF}" type="datetime4">
              <a:rPr lang="en-GB" smtClean="0"/>
              <a:pPr>
                <a:defRPr/>
              </a:pPr>
              <a:t>April 27, 2017</a:t>
            </a:fld>
            <a:endParaRPr lang="en-GB" dirty="0"/>
          </a:p>
        </p:txBody>
      </p:sp>
    </p:spTree>
    <p:extLst>
      <p:ext uri="{BB962C8B-B14F-4D97-AF65-F5344CB8AC3E}">
        <p14:creationId xmlns:p14="http://schemas.microsoft.com/office/powerpoint/2010/main" val="293698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about the implementation of Article 6?</a:t>
            </a:r>
            <a:endParaRPr lang="en-GB" dirty="0"/>
          </a:p>
        </p:txBody>
      </p:sp>
      <p:sp>
        <p:nvSpPr>
          <p:cNvPr id="3" name="Content Placeholder 2"/>
          <p:cNvSpPr>
            <a:spLocks noGrp="1"/>
          </p:cNvSpPr>
          <p:nvPr>
            <p:ph idx="1"/>
          </p:nvPr>
        </p:nvSpPr>
        <p:spPr/>
        <p:txBody>
          <a:bodyPr/>
          <a:lstStyle/>
          <a:p>
            <a:r>
              <a:rPr lang="en-GB" sz="1800" dirty="0" smtClean="0"/>
              <a:t>First Regulation made under Art 6 is the </a:t>
            </a:r>
            <a:r>
              <a:rPr lang="en-GB" sz="1800" b="1" dirty="0" smtClean="0"/>
              <a:t>No.333/2011</a:t>
            </a:r>
            <a:r>
              <a:rPr lang="en-GB" sz="1800" dirty="0" smtClean="0"/>
              <a:t> setting the criteria determining the time in which </a:t>
            </a:r>
            <a:r>
              <a:rPr lang="en-GB" sz="1800" b="1" dirty="0" smtClean="0"/>
              <a:t>scrap metals </a:t>
            </a:r>
            <a:r>
              <a:rPr lang="en-GB" sz="1800" dirty="0" smtClean="0"/>
              <a:t>cease to be waste  within the meaning of the 2008 Directive where the scrap metal is intended for metal production.  </a:t>
            </a:r>
          </a:p>
          <a:p>
            <a:endParaRPr lang="en-GB" sz="1800" dirty="0" smtClean="0"/>
          </a:p>
          <a:p>
            <a:r>
              <a:rPr lang="en-GB" sz="1800" dirty="0" smtClean="0"/>
              <a:t>Now </a:t>
            </a:r>
            <a:r>
              <a:rPr lang="en-GB" sz="1800" dirty="0"/>
              <a:t>other Regulations made (</a:t>
            </a:r>
            <a:r>
              <a:rPr lang="en-GB" sz="1800" dirty="0" smtClean="0"/>
              <a:t>Commission Regulation </a:t>
            </a:r>
            <a:r>
              <a:rPr lang="en-GB" sz="1800" dirty="0"/>
              <a:t>(EU) </a:t>
            </a:r>
            <a:r>
              <a:rPr lang="en-GB" sz="1800" b="1" dirty="0"/>
              <a:t>No </a:t>
            </a:r>
            <a:r>
              <a:rPr lang="en-GB" sz="1800" b="1" dirty="0" smtClean="0"/>
              <a:t>715/2013 </a:t>
            </a:r>
            <a:r>
              <a:rPr lang="en-US" sz="1800" dirty="0" smtClean="0"/>
              <a:t>establishing </a:t>
            </a:r>
            <a:r>
              <a:rPr lang="en-US" sz="1800" dirty="0"/>
              <a:t>criteria determining when </a:t>
            </a:r>
            <a:r>
              <a:rPr lang="en-US" sz="1800" b="1" dirty="0"/>
              <a:t>copper scrap </a:t>
            </a:r>
            <a:r>
              <a:rPr lang="en-US" sz="1800" dirty="0"/>
              <a:t>ceases to be waste; </a:t>
            </a:r>
            <a:r>
              <a:rPr lang="en-US" sz="1800" dirty="0" smtClean="0"/>
              <a:t>Commission Regulation </a:t>
            </a:r>
            <a:r>
              <a:rPr lang="en-US" sz="1800" dirty="0"/>
              <a:t>(EU) No </a:t>
            </a:r>
            <a:r>
              <a:rPr lang="en-US" sz="1800" dirty="0" smtClean="0"/>
              <a:t>1179/2012 establishing </a:t>
            </a:r>
            <a:r>
              <a:rPr lang="en-US" sz="1800" dirty="0"/>
              <a:t>criteria determining when </a:t>
            </a:r>
            <a:r>
              <a:rPr lang="en-US" sz="1800" b="1" dirty="0"/>
              <a:t>glass cullet </a:t>
            </a:r>
            <a:r>
              <a:rPr lang="en-US" sz="1800" dirty="0"/>
              <a:t>ceases to be </a:t>
            </a:r>
            <a:r>
              <a:rPr lang="en-US" sz="1800" dirty="0" smtClean="0"/>
              <a:t>waste)  </a:t>
            </a:r>
            <a:endParaRPr lang="en-GB" sz="1800" dirty="0"/>
          </a:p>
          <a:p>
            <a:endParaRPr lang="en-GB" sz="1800" dirty="0" smtClean="0"/>
          </a:p>
          <a:p>
            <a:r>
              <a:rPr lang="en-GB" sz="1800" dirty="0" smtClean="0"/>
              <a:t>Read: N. de </a:t>
            </a:r>
            <a:r>
              <a:rPr lang="en-GB" sz="1800" dirty="0" err="1" smtClean="0"/>
              <a:t>Sadeleer</a:t>
            </a:r>
            <a:r>
              <a:rPr lang="en-GB" sz="1800" dirty="0" smtClean="0"/>
              <a:t> 2012 discussing the first regulation implementing Art 6: the regime stimulates the recycling market for metal residues so contributes to resource efficiency. </a:t>
            </a:r>
            <a:endParaRPr lang="en-GB" sz="1800"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D70361B3-646E-43BD-B587-DB64C0E53A9B}" type="slidenum">
              <a:rPr lang="en-GB" altLang="en-US" smtClean="0"/>
              <a:pPr/>
              <a:t>16</a:t>
            </a:fld>
            <a:endParaRPr lang="en-GB" altLang="en-US"/>
          </a:p>
        </p:txBody>
      </p:sp>
      <p:sp>
        <p:nvSpPr>
          <p:cNvPr id="6" name="Date Placeholder 5"/>
          <p:cNvSpPr>
            <a:spLocks noGrp="1"/>
          </p:cNvSpPr>
          <p:nvPr>
            <p:ph type="dt" sz="half" idx="12"/>
          </p:nvPr>
        </p:nvSpPr>
        <p:spPr/>
        <p:txBody>
          <a:bodyPr/>
          <a:lstStyle/>
          <a:p>
            <a:pPr>
              <a:defRPr/>
            </a:pPr>
            <a:fld id="{F5C99023-76B8-49A2-A1EE-C06207C208DF}" type="datetime4">
              <a:rPr lang="en-GB" smtClean="0"/>
              <a:pPr>
                <a:defRPr/>
              </a:pPr>
              <a:t>April 27, 2017</a:t>
            </a:fld>
            <a:endParaRPr lang="en-GB" dirty="0"/>
          </a:p>
        </p:txBody>
      </p:sp>
    </p:spTree>
    <p:extLst>
      <p:ext uri="{BB962C8B-B14F-4D97-AF65-F5344CB8AC3E}">
        <p14:creationId xmlns:p14="http://schemas.microsoft.com/office/powerpoint/2010/main" val="3727586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Broadening the scope: from prevention and regulation of waste to resources </a:t>
            </a:r>
            <a:endParaRPr lang="en-GB" dirty="0"/>
          </a:p>
        </p:txBody>
      </p:sp>
      <p:sp>
        <p:nvSpPr>
          <p:cNvPr id="3" name="Content Placeholder 2"/>
          <p:cNvSpPr>
            <a:spLocks noGrp="1"/>
          </p:cNvSpPr>
          <p:nvPr>
            <p:ph idx="1"/>
          </p:nvPr>
        </p:nvSpPr>
        <p:spPr/>
        <p:txBody>
          <a:bodyPr/>
          <a:lstStyle/>
          <a:p>
            <a:r>
              <a:rPr lang="en-GB" sz="2000" b="1" dirty="0" smtClean="0"/>
              <a:t>Art 1</a:t>
            </a:r>
            <a:r>
              <a:rPr lang="en-GB" sz="2000" dirty="0" smtClean="0"/>
              <a:t>: new objective ‘to reduce the overall impact of resource use and improving the efficiency of such use’ (so not just about waste?)</a:t>
            </a:r>
          </a:p>
          <a:p>
            <a:endParaRPr lang="en-GB" sz="2000" dirty="0" smtClean="0"/>
          </a:p>
          <a:p>
            <a:r>
              <a:rPr lang="en-GB" sz="2000" b="1" dirty="0" smtClean="0"/>
              <a:t>Hierarchy re-written in Article 4 and extended</a:t>
            </a:r>
            <a:r>
              <a:rPr lang="en-GB" sz="2000" dirty="0" smtClean="0"/>
              <a:t> to include  5 levels: </a:t>
            </a:r>
            <a:r>
              <a:rPr lang="en-GB" sz="2000" b="1" dirty="0" smtClean="0"/>
              <a:t>prevention, preventing for re-use, recycling, other recovery and disposal </a:t>
            </a:r>
            <a:r>
              <a:rPr lang="en-GB" sz="2000" dirty="0" smtClean="0"/>
              <a:t>(prevention is before something becomes waste so Directive remit extends to the general regulation of resources in the name of waste prevention). There a series of qualification in subsection 2 which undermine the clarity of Art 4(1), esp. that the </a:t>
            </a:r>
            <a:r>
              <a:rPr lang="en-GB" sz="2000" b="1" dirty="0" smtClean="0"/>
              <a:t>waste hierarchy does not apply if it does not deliver the best environmental outcome</a:t>
            </a:r>
            <a:r>
              <a:rPr lang="en-GB" sz="2000" dirty="0" smtClean="0"/>
              <a:t>.</a:t>
            </a:r>
            <a:endParaRPr lang="en-GB" sz="2000" dirty="0"/>
          </a:p>
        </p:txBody>
      </p:sp>
      <p:sp>
        <p:nvSpPr>
          <p:cNvPr id="4" name="Footer Placeholder 3"/>
          <p:cNvSpPr>
            <a:spLocks noGrp="1"/>
          </p:cNvSpPr>
          <p:nvPr>
            <p:ph type="ftr" sz="quarter" idx="10"/>
          </p:nvPr>
        </p:nvSpPr>
        <p:spPr/>
        <p:txBody>
          <a:bodyPr/>
          <a:lstStyle/>
          <a:p>
            <a:pPr>
              <a:defRPr/>
            </a:pPr>
            <a:endParaRPr lang="en-GB" dirty="0"/>
          </a:p>
        </p:txBody>
      </p:sp>
      <p:sp>
        <p:nvSpPr>
          <p:cNvPr id="5" name="Slide Number Placeholder 4"/>
          <p:cNvSpPr>
            <a:spLocks noGrp="1"/>
          </p:cNvSpPr>
          <p:nvPr>
            <p:ph type="sldNum" sz="quarter" idx="11"/>
          </p:nvPr>
        </p:nvSpPr>
        <p:spPr/>
        <p:txBody>
          <a:bodyPr/>
          <a:lstStyle/>
          <a:p>
            <a:fld id="{D70361B3-646E-43BD-B587-DB64C0E53A9B}" type="slidenum">
              <a:rPr lang="en-GB" altLang="en-US" smtClean="0"/>
              <a:pPr/>
              <a:t>17</a:t>
            </a:fld>
            <a:endParaRPr lang="en-GB" altLang="en-US"/>
          </a:p>
        </p:txBody>
      </p:sp>
      <p:sp>
        <p:nvSpPr>
          <p:cNvPr id="6" name="Date Placeholder 5"/>
          <p:cNvSpPr>
            <a:spLocks noGrp="1"/>
          </p:cNvSpPr>
          <p:nvPr>
            <p:ph type="dt" sz="half" idx="12"/>
          </p:nvPr>
        </p:nvSpPr>
        <p:spPr/>
        <p:txBody>
          <a:bodyPr/>
          <a:lstStyle/>
          <a:p>
            <a:pPr>
              <a:defRPr/>
            </a:pPr>
            <a:fld id="{F5C99023-76B8-49A2-A1EE-C06207C208DF}" type="datetime4">
              <a:rPr lang="en-GB" smtClean="0"/>
              <a:pPr>
                <a:defRPr/>
              </a:pPr>
              <a:t>April 27, 2017</a:t>
            </a:fld>
            <a:endParaRPr lang="en-GB" dirty="0"/>
          </a:p>
        </p:txBody>
      </p:sp>
    </p:spTree>
    <p:extLst>
      <p:ext uri="{BB962C8B-B14F-4D97-AF65-F5344CB8AC3E}">
        <p14:creationId xmlns:p14="http://schemas.microsoft.com/office/powerpoint/2010/main" val="318465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Tension between waste prevention and waste regulation?</a:t>
            </a:r>
            <a:endParaRPr lang="en-GB" dirty="0"/>
          </a:p>
        </p:txBody>
      </p:sp>
      <p:sp>
        <p:nvSpPr>
          <p:cNvPr id="3" name="Content Placeholder 2"/>
          <p:cNvSpPr>
            <a:spLocks noGrp="1"/>
          </p:cNvSpPr>
          <p:nvPr>
            <p:ph idx="1"/>
          </p:nvPr>
        </p:nvSpPr>
        <p:spPr/>
        <p:txBody>
          <a:bodyPr/>
          <a:lstStyle/>
          <a:p>
            <a:r>
              <a:rPr lang="en-GB" sz="1800" b="1" dirty="0" smtClean="0"/>
              <a:t>New articles on waste prevention</a:t>
            </a:r>
            <a:r>
              <a:rPr lang="en-GB" sz="1800" dirty="0" smtClean="0"/>
              <a:t> that however do not impose obligations on EU Institutions and encourage MS to develop their own waste preventive measures (e.g. waste management responsibilities on producers in </a:t>
            </a:r>
            <a:r>
              <a:rPr lang="en-GB" sz="1800" b="1" dirty="0" smtClean="0"/>
              <a:t>Art 8</a:t>
            </a:r>
            <a:r>
              <a:rPr lang="en-GB" sz="1800" dirty="0" smtClean="0"/>
              <a:t>)</a:t>
            </a:r>
          </a:p>
          <a:p>
            <a:endParaRPr lang="en-GB" sz="1800" dirty="0" smtClean="0"/>
          </a:p>
          <a:p>
            <a:r>
              <a:rPr lang="en-GB" sz="1800" dirty="0" smtClean="0"/>
              <a:t>Why ? Subsidiarity, more technological work needed at EU level and the fact that these measures are not concerned with waste, hence beyond its scope (cf.  New objective of the Directive in </a:t>
            </a:r>
            <a:r>
              <a:rPr lang="en-GB" sz="1800" b="1" dirty="0" smtClean="0"/>
              <a:t>Art 1</a:t>
            </a:r>
            <a:r>
              <a:rPr lang="en-GB" sz="1800" dirty="0" smtClean="0"/>
              <a:t> and </a:t>
            </a:r>
            <a:r>
              <a:rPr lang="en-GB" sz="1800" b="1" dirty="0" smtClean="0"/>
              <a:t>Art 9</a:t>
            </a:r>
            <a:r>
              <a:rPr lang="en-GB" sz="1800" dirty="0" smtClean="0"/>
              <a:t> on regulating resources generally)</a:t>
            </a:r>
          </a:p>
          <a:p>
            <a:endParaRPr lang="en-GB" sz="1800" dirty="0" smtClean="0"/>
          </a:p>
          <a:p>
            <a:r>
              <a:rPr lang="en-GB" sz="1800" dirty="0" smtClean="0"/>
              <a:t>On the one hand, emphasis on preventing waste, on another broadening the concept of waste if conducive to the protection of the environment and health (see </a:t>
            </a:r>
            <a:r>
              <a:rPr lang="en-GB" sz="1800" b="1" dirty="0" smtClean="0"/>
              <a:t>Art 13</a:t>
            </a:r>
            <a:r>
              <a:rPr lang="en-GB" sz="1800" dirty="0" smtClean="0"/>
              <a:t>). The goal of waste prevention is qualified by a variety of factors: the need to deliver the best environmental outcome and by the conditions introduced for ‘end-of-waste’ and ‘by-products’.</a:t>
            </a:r>
          </a:p>
          <a:p>
            <a:pPr marL="0" indent="0">
              <a:buNone/>
            </a:pPr>
            <a:r>
              <a:rPr lang="en-GB" sz="2000" dirty="0" smtClean="0"/>
              <a:t>  </a:t>
            </a:r>
            <a:endParaRPr lang="en-GB" sz="2000"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D70361B3-646E-43BD-B587-DB64C0E53A9B}" type="slidenum">
              <a:rPr lang="en-GB" altLang="en-US" smtClean="0"/>
              <a:pPr/>
              <a:t>18</a:t>
            </a:fld>
            <a:endParaRPr lang="en-GB" altLang="en-US"/>
          </a:p>
        </p:txBody>
      </p:sp>
      <p:sp>
        <p:nvSpPr>
          <p:cNvPr id="6" name="Date Placeholder 5"/>
          <p:cNvSpPr>
            <a:spLocks noGrp="1"/>
          </p:cNvSpPr>
          <p:nvPr>
            <p:ph type="dt" sz="half" idx="12"/>
          </p:nvPr>
        </p:nvSpPr>
        <p:spPr/>
        <p:txBody>
          <a:bodyPr/>
          <a:lstStyle/>
          <a:p>
            <a:pPr>
              <a:defRPr/>
            </a:pPr>
            <a:fld id="{F5C99023-76B8-49A2-A1EE-C06207C208DF}" type="datetime4">
              <a:rPr lang="en-GB" smtClean="0"/>
              <a:pPr>
                <a:defRPr/>
              </a:pPr>
              <a:t>April 27, 2017</a:t>
            </a:fld>
            <a:endParaRPr lang="en-GB" dirty="0"/>
          </a:p>
        </p:txBody>
      </p:sp>
    </p:spTree>
    <p:extLst>
      <p:ext uri="{BB962C8B-B14F-4D97-AF65-F5344CB8AC3E}">
        <p14:creationId xmlns:p14="http://schemas.microsoft.com/office/powerpoint/2010/main" val="30942387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Sources </a:t>
            </a:r>
            <a:endParaRPr lang="en-GB" dirty="0"/>
          </a:p>
        </p:txBody>
      </p:sp>
      <p:sp>
        <p:nvSpPr>
          <p:cNvPr id="3" name="Content Placeholder 2"/>
          <p:cNvSpPr>
            <a:spLocks noGrp="1"/>
          </p:cNvSpPr>
          <p:nvPr>
            <p:ph idx="1"/>
          </p:nvPr>
        </p:nvSpPr>
        <p:spPr/>
        <p:txBody>
          <a:bodyPr/>
          <a:lstStyle/>
          <a:p>
            <a:r>
              <a:rPr lang="en-GB" sz="1600" dirty="0" smtClean="0"/>
              <a:t>Cited Sources:</a:t>
            </a:r>
          </a:p>
          <a:p>
            <a:pPr lvl="1"/>
            <a:r>
              <a:rPr lang="en-GB" sz="1600" dirty="0"/>
              <a:t>Cheyne, The definition of waste in EC law (2002) 14 J </a:t>
            </a:r>
            <a:r>
              <a:rPr lang="en-GB" sz="1600" dirty="0" err="1"/>
              <a:t>Envtl</a:t>
            </a:r>
            <a:r>
              <a:rPr lang="en-GB" sz="1600" dirty="0"/>
              <a:t> L </a:t>
            </a:r>
            <a:r>
              <a:rPr lang="en-GB" sz="1600" dirty="0" smtClean="0"/>
              <a:t>61</a:t>
            </a:r>
          </a:p>
          <a:p>
            <a:pPr lvl="1"/>
            <a:r>
              <a:rPr lang="en-GB" sz="1600" dirty="0" smtClean="0"/>
              <a:t>De </a:t>
            </a:r>
            <a:r>
              <a:rPr lang="en-GB" sz="1600" dirty="0" err="1" smtClean="0"/>
              <a:t>Sadeleer</a:t>
            </a:r>
            <a:r>
              <a:rPr lang="en-GB" sz="1600" dirty="0"/>
              <a:t>, </a:t>
            </a:r>
            <a:r>
              <a:rPr lang="en-GB" sz="1600" dirty="0" smtClean="0"/>
              <a:t>The </a:t>
            </a:r>
            <a:r>
              <a:rPr lang="en-GB" sz="1600" dirty="0"/>
              <a:t>Polluter-pays Principle in EU Law  </a:t>
            </a:r>
            <a:r>
              <a:rPr lang="en-GB" sz="1600" dirty="0" smtClean="0"/>
              <a:t> </a:t>
            </a:r>
            <a:r>
              <a:rPr lang="en-GB" sz="1600" dirty="0"/>
              <a:t>Bold Case Law and Poor Harmonisation available at: </a:t>
            </a:r>
            <a:r>
              <a:rPr lang="en-GB" sz="1600" dirty="0">
                <a:hlinkClick r:id="rId3"/>
              </a:rPr>
              <a:t>http://</a:t>
            </a:r>
            <a:r>
              <a:rPr lang="en-GB" sz="1600" dirty="0" smtClean="0">
                <a:hlinkClick r:id="rId3"/>
              </a:rPr>
              <a:t>www.tradevenvironment.eu/uploads/papers/de%20Sadeleer.pdf</a:t>
            </a:r>
            <a:r>
              <a:rPr lang="en-GB" sz="1600" dirty="0" smtClean="0"/>
              <a:t> </a:t>
            </a:r>
            <a:endParaRPr lang="en-GB" sz="1600" dirty="0"/>
          </a:p>
          <a:p>
            <a:pPr lvl="1"/>
            <a:r>
              <a:rPr lang="en-GB" sz="1600" dirty="0" smtClean="0"/>
              <a:t>De </a:t>
            </a:r>
            <a:r>
              <a:rPr lang="en-GB" sz="1600" dirty="0" err="1" smtClean="0"/>
              <a:t>Sadeleer</a:t>
            </a:r>
            <a:r>
              <a:rPr lang="en-GB" sz="1600" dirty="0" smtClean="0"/>
              <a:t>, Scrap Metal Intended for Metal Production: The Thin Line between Waste and Products, (2012) 9 JEEPL 136.</a:t>
            </a:r>
          </a:p>
          <a:p>
            <a:pPr lvl="1"/>
            <a:r>
              <a:rPr lang="en-GB" sz="1600" dirty="0" err="1" smtClean="0"/>
              <a:t>Scotford</a:t>
            </a:r>
            <a:r>
              <a:rPr lang="en-GB" sz="1600" dirty="0" smtClean="0"/>
              <a:t>, </a:t>
            </a:r>
            <a:r>
              <a:rPr lang="en-US" sz="1600" dirty="0"/>
              <a:t>Trash or treasure: Policy tensions in EC waste regulation</a:t>
            </a:r>
            <a:r>
              <a:rPr lang="en-US" sz="1600" dirty="0" smtClean="0"/>
              <a:t>, 2007 (19) JEL 367</a:t>
            </a:r>
          </a:p>
          <a:p>
            <a:r>
              <a:rPr lang="en-US" sz="1600" dirty="0" smtClean="0"/>
              <a:t>Other relevant articles:</a:t>
            </a:r>
          </a:p>
          <a:p>
            <a:pPr lvl="1"/>
            <a:r>
              <a:rPr lang="en-US" sz="1600" dirty="0" smtClean="0"/>
              <a:t>Wilkinson, Time </a:t>
            </a:r>
            <a:r>
              <a:rPr lang="en-US" sz="1600" dirty="0"/>
              <a:t>to discard the concept of waste</a:t>
            </a:r>
            <a:r>
              <a:rPr lang="en-US" sz="1600" dirty="0" smtClean="0"/>
              <a:t>? (1999</a:t>
            </a:r>
            <a:r>
              <a:rPr lang="en-US" sz="1600" dirty="0"/>
              <a:t>) 1 </a:t>
            </a:r>
            <a:r>
              <a:rPr lang="en-US" sz="1600" dirty="0" err="1"/>
              <a:t>Envtl</a:t>
            </a:r>
            <a:r>
              <a:rPr lang="en-US" sz="1600" dirty="0"/>
              <a:t> L Rev 172; </a:t>
            </a:r>
            <a:r>
              <a:rPr lang="en-US" sz="1600" dirty="0" err="1" smtClean="0"/>
              <a:t>Tromans</a:t>
            </a:r>
            <a:r>
              <a:rPr lang="en-US" sz="1600" dirty="0" smtClean="0"/>
              <a:t>, EC </a:t>
            </a:r>
            <a:r>
              <a:rPr lang="en-US" sz="1600" dirty="0"/>
              <a:t>waste law – a complete mess</a:t>
            </a:r>
            <a:r>
              <a:rPr lang="en-US" sz="1600" dirty="0" smtClean="0"/>
              <a:t>? </a:t>
            </a:r>
            <a:r>
              <a:rPr lang="en-US" sz="1600" dirty="0"/>
              <a:t>(2001) 13 J </a:t>
            </a:r>
            <a:r>
              <a:rPr lang="en-US" sz="1600" dirty="0" err="1"/>
              <a:t>Envtl</a:t>
            </a:r>
            <a:r>
              <a:rPr lang="en-US" sz="1600" dirty="0"/>
              <a:t> L </a:t>
            </a:r>
            <a:r>
              <a:rPr lang="en-US" sz="1600" dirty="0" smtClean="0"/>
              <a:t>133</a:t>
            </a:r>
            <a:r>
              <a:rPr lang="en-US" sz="1600" dirty="0"/>
              <a:t> </a:t>
            </a:r>
            <a:endParaRPr lang="en-US" sz="1600" dirty="0" smtClean="0"/>
          </a:p>
          <a:p>
            <a:pPr lvl="1"/>
            <a:r>
              <a:rPr lang="en-US" sz="1600" dirty="0" smtClean="0"/>
              <a:t>+ those listed for seminar 4</a:t>
            </a:r>
            <a:endParaRPr lang="en-GB" sz="1600"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D70361B3-646E-43BD-B587-DB64C0E53A9B}" type="slidenum">
              <a:rPr lang="en-GB" altLang="en-US" smtClean="0"/>
              <a:pPr/>
              <a:t>19</a:t>
            </a:fld>
            <a:endParaRPr lang="en-GB" altLang="en-US" dirty="0" smtClean="0"/>
          </a:p>
          <a:p>
            <a:endParaRPr lang="en-GB" altLang="en-US" dirty="0"/>
          </a:p>
          <a:p>
            <a:endParaRPr lang="en-GB" altLang="en-US" dirty="0"/>
          </a:p>
        </p:txBody>
      </p:sp>
      <p:sp>
        <p:nvSpPr>
          <p:cNvPr id="6" name="Date Placeholder 5"/>
          <p:cNvSpPr>
            <a:spLocks noGrp="1"/>
          </p:cNvSpPr>
          <p:nvPr>
            <p:ph type="dt" sz="half" idx="12"/>
          </p:nvPr>
        </p:nvSpPr>
        <p:spPr/>
        <p:txBody>
          <a:bodyPr/>
          <a:lstStyle/>
          <a:p>
            <a:pPr>
              <a:defRPr/>
            </a:pPr>
            <a:fld id="{F5C99023-76B8-49A2-A1EE-C06207C208DF}" type="datetime4">
              <a:rPr lang="en-GB" smtClean="0"/>
              <a:pPr>
                <a:defRPr/>
              </a:pPr>
              <a:t>April 27, 2017</a:t>
            </a:fld>
            <a:endParaRPr lang="en-GB" dirty="0"/>
          </a:p>
        </p:txBody>
      </p:sp>
    </p:spTree>
    <p:extLst>
      <p:ext uri="{BB962C8B-B14F-4D97-AF65-F5344CB8AC3E}">
        <p14:creationId xmlns:p14="http://schemas.microsoft.com/office/powerpoint/2010/main" val="11441025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Of Bristol Template</Template>
  <TotalTime>1139</TotalTime>
  <Words>2314</Words>
  <Application>Microsoft Macintosh PowerPoint</Application>
  <PresentationFormat>On-screen Show (4:3)</PresentationFormat>
  <Paragraphs>187</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Environmental Law Lecture 10: Waste</vt:lpstr>
      <vt:lpstr>Outline</vt:lpstr>
      <vt:lpstr>Waste as a regulatory problem: the relativity of waste</vt:lpstr>
      <vt:lpstr>Waste as a regulatory problem</vt:lpstr>
      <vt:lpstr>Waste as a Regulatory Problem</vt:lpstr>
      <vt:lpstr>Waste Framework Directive-pre 2008</vt:lpstr>
      <vt:lpstr>How was waste defined?</vt:lpstr>
      <vt:lpstr>The meaning of discard</vt:lpstr>
      <vt:lpstr>Before 2008: The question of by-products </vt:lpstr>
      <vt:lpstr>Before 2008- The question of by- products</vt:lpstr>
      <vt:lpstr>Before 2008: The question of when waste ceases to be waste</vt:lpstr>
      <vt:lpstr>After 2008</vt:lpstr>
      <vt:lpstr>Art 5 and by-products</vt:lpstr>
      <vt:lpstr>Art 6- end of waste status</vt:lpstr>
      <vt:lpstr>Does Art 6 gives more clarity to industry?</vt:lpstr>
      <vt:lpstr>What about the implementation of Article 6?</vt:lpstr>
      <vt:lpstr>Broadening the scope: from prevention and regulation of waste to resources </vt:lpstr>
      <vt:lpstr>Tension between waste prevention and waste regulation?</vt:lpstr>
      <vt:lpstr>Sources </vt:lpstr>
    </vt:vector>
  </TitlesOfParts>
  <Company>University of Bristol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10: Waste</dc:title>
  <dc:creator>M Pieraccini</dc:creator>
  <cp:lastModifiedBy>Christopher Olsen</cp:lastModifiedBy>
  <cp:revision>72</cp:revision>
  <cp:lastPrinted>2015-11-19T09:47:10Z</cp:lastPrinted>
  <dcterms:created xsi:type="dcterms:W3CDTF">2015-11-17T12:51:27Z</dcterms:created>
  <dcterms:modified xsi:type="dcterms:W3CDTF">2017-04-27T10:40:41Z</dcterms:modified>
</cp:coreProperties>
</file>